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</p:sldMasterIdLst>
  <p:notesMasterIdLst>
    <p:notesMasterId r:id="rId15"/>
  </p:notesMasterIdLst>
  <p:sldIdLst>
    <p:sldId id="320" r:id="rId4"/>
    <p:sldId id="292" r:id="rId5"/>
    <p:sldId id="293" r:id="rId6"/>
    <p:sldId id="321" r:id="rId7"/>
    <p:sldId id="328" r:id="rId8"/>
    <p:sldId id="323" r:id="rId9"/>
    <p:sldId id="326" r:id="rId10"/>
    <p:sldId id="324" r:id="rId11"/>
    <p:sldId id="317" r:id="rId12"/>
    <p:sldId id="309" r:id="rId13"/>
    <p:sldId id="270" r:id="rId14"/>
  </p:sldIdLst>
  <p:sldSz cx="9144000" cy="6858000" type="screen4x3"/>
  <p:notesSz cx="6648450" cy="97742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FE4C4B00-BD86-4FC3-92D6-208CAA91359E}">
          <p14:sldIdLst>
            <p14:sldId id="320"/>
            <p14:sldId id="292"/>
            <p14:sldId id="293"/>
          </p14:sldIdLst>
        </p14:section>
        <p14:section name="Раздел без заголовка" id="{1386425D-AD11-4371-9491-E5E518B6FC7B}">
          <p14:sldIdLst>
            <p14:sldId id="321"/>
            <p14:sldId id="328"/>
            <p14:sldId id="323"/>
            <p14:sldId id="326"/>
            <p14:sldId id="324"/>
            <p14:sldId id="317"/>
            <p14:sldId id="309"/>
            <p14:sldId id="270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3F2FD"/>
    <a:srgbClr val="8EFAD6"/>
    <a:srgbClr val="BAFCE6"/>
    <a:srgbClr val="6C6CEE"/>
    <a:srgbClr val="5FEBAC"/>
    <a:srgbClr val="43F7BB"/>
    <a:srgbClr val="FFCCFF"/>
    <a:srgbClr val="996633"/>
    <a:srgbClr val="003366"/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10" autoAdjust="0"/>
    <p:restoredTop sz="94671" autoAdjust="0"/>
  </p:normalViewPr>
  <p:slideViewPr>
    <p:cSldViewPr>
      <p:cViewPr varScale="1">
        <p:scale>
          <a:sx n="106" d="100"/>
          <a:sy n="106" d="100"/>
        </p:scale>
        <p:origin x="-16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1" d="100"/>
          <a:sy n="101" d="100"/>
        </p:scale>
        <p:origin x="1584" y="10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9566596408215023E-3"/>
          <c:y val="9.6655425842115214E-2"/>
          <c:w val="0.9541666666666665"/>
          <c:h val="0.5817015255905512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 prst="relaxedInset"/>
              <a:contourClr>
                <a:srgbClr val="000000"/>
              </a:contourClr>
            </a:sp3d>
          </c:spPr>
          <c:explosion val="11"/>
          <c:dPt>
            <c:idx val="0"/>
            <c:spPr>
              <a:solidFill>
                <a:srgbClr val="92D050"/>
              </a:solidFill>
              <a:ln w="25400">
                <a:solidFill>
                  <a:schemeClr val="lt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 prst="relaxedInset"/>
                <a:contourClr>
                  <a:srgbClr val="000000"/>
                </a:contourClr>
              </a:sp3d>
            </c:spPr>
          </c:dPt>
          <c:dPt>
            <c:idx val="1"/>
            <c:spPr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 prst="relaxedInset"/>
                <a:contourClr>
                  <a:srgbClr val="000000"/>
                </a:contourClr>
              </a:sp3d>
            </c:spPr>
          </c:dPt>
          <c:dPt>
            <c:idx val="2"/>
            <c:spPr>
              <a:solidFill>
                <a:schemeClr val="accent6">
                  <a:lumMod val="40000"/>
                  <a:lumOff val="60000"/>
                </a:schemeClr>
              </a:solidFill>
              <a:ln w="25400">
                <a:solidFill>
                  <a:schemeClr val="lt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 prst="relaxedInset"/>
                <a:contourClr>
                  <a:srgbClr val="000000"/>
                </a:contourClr>
              </a:sp3d>
            </c:spPr>
          </c:dPt>
          <c:dPt>
            <c:idx val="3"/>
            <c:spPr>
              <a:solidFill>
                <a:srgbClr val="996633"/>
              </a:solidFill>
              <a:ln w="25400">
                <a:solidFill>
                  <a:schemeClr val="lt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 prst="relaxedInset"/>
                <a:contourClr>
                  <a:srgbClr val="000000"/>
                </a:contourClr>
              </a:sp3d>
            </c:spPr>
          </c:dPt>
          <c:dPt>
            <c:idx val="4"/>
            <c:spPr>
              <a:solidFill>
                <a:schemeClr val="bg1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 prst="relaxedInset"/>
                <a:contourClr>
                  <a:srgbClr val="000000"/>
                </a:contourClr>
              </a:sp3d>
            </c:spPr>
          </c:dPt>
          <c:dPt>
            <c:idx val="5"/>
            <c:spPr>
              <a:solidFill>
                <a:srgbClr val="5FEBAC"/>
              </a:solidFill>
              <a:ln w="25400">
                <a:solidFill>
                  <a:schemeClr val="lt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 prst="relaxedInset"/>
                <a:contourClr>
                  <a:srgbClr val="000000"/>
                </a:contourClr>
              </a:sp3d>
            </c:spPr>
          </c:dPt>
          <c:dPt>
            <c:idx val="6"/>
            <c:explosion val="1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>
                <a:outerShdw blurRad="50800" dist="38100" dir="18900000" algn="bl" rotWithShape="0">
                  <a:prstClr val="black">
                    <a:alpha val="43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 prst="relaxedInset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-6.6148980862591564E-2"/>
                  <c:y val="6.9062167695652862E-2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3574793279825345"/>
                  <c:y val="2.9692089443690839E-2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369153546296529"/>
                  <c:y val="-8.4995004257790066E-2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1001906992729826"/>
                  <c:y val="-0.13968949690108626"/>
                </c:manualLayout>
              </c:layout>
              <c:tx>
                <c:rich>
                  <a:bodyPr/>
                  <a:lstStyle/>
                  <a:p>
                    <a:fld id="{6098BC89-B476-431C-B798-0157007CF923}" type="VALUE">
                      <a:rPr lang="en-US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2.7398445349565981E-2"/>
                  <c:y val="-0.19156190496535022"/>
                </c:manualLayout>
              </c:layout>
              <c:tx>
                <c:rich>
                  <a:bodyPr/>
                  <a:lstStyle/>
                  <a:p>
                    <a:fld id="{A78FF694-B2A4-465E-BF81-99D9DDF25212}" type="VALUE">
                      <a:rPr lang="en-US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0.20984583731603013"/>
                  <c:y val="3.6064306708471015E-2"/>
                </c:manualLayout>
              </c:layout>
              <c:tx>
                <c:rich>
                  <a:bodyPr/>
                  <a:lstStyle/>
                  <a:p>
                    <a:fld id="{2C7DF982-79EB-4AF0-AEDE-3A299A4945D6}" type="VALUE">
                      <a:rPr lang="en-US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Лист1!$A$2:$A$8</c:f>
              <c:strCache>
                <c:ptCount val="7"/>
                <c:pt idx="0">
                  <c:v>ООПТ и экологический туризм</c:v>
                </c:pt>
                <c:pt idx="1">
                  <c:v>Вода</c:v>
                </c:pt>
                <c:pt idx="2">
                  <c:v>Атмосферный воздух</c:v>
                </c:pt>
                <c:pt idx="3">
                  <c:v>Накопленный экологический ущерб</c:v>
                </c:pt>
                <c:pt idx="4">
                  <c:v>Отходы</c:v>
                </c:pt>
                <c:pt idx="5">
                  <c:v>Лес</c:v>
                </c:pt>
                <c:pt idx="6">
                  <c:v>Экологическое просвещение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12</c:v>
                </c:pt>
                <c:pt idx="1">
                  <c:v>10</c:v>
                </c:pt>
                <c:pt idx="2">
                  <c:v>3</c:v>
                </c:pt>
                <c:pt idx="3">
                  <c:v>16</c:v>
                </c:pt>
                <c:pt idx="4">
                  <c:v>8</c:v>
                </c:pt>
                <c:pt idx="5">
                  <c:v>17</c:v>
                </c:pt>
                <c:pt idx="6">
                  <c:v>46</c:v>
                </c:pt>
              </c:numCache>
            </c:numRef>
          </c:val>
        </c:ser>
        <c:dLbls>
          <c:showVal val="1"/>
        </c:dLbls>
      </c:pie3DChart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4.6558879575947988E-2"/>
          <c:y val="0.65354775376088636"/>
          <c:w val="0.95344112042405205"/>
          <c:h val="0.3390533044237322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50D77E-E72A-48DE-B002-057912FB231C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4F0B9B2-CB8C-4822-86EC-A06EF729EF85}">
      <dgm:prSet phldrT="[Текст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solidFill>
          <a:srgbClr val="C3F2FD"/>
        </a:solidFill>
        <a:ln>
          <a:solidFill>
            <a:schemeClr val="accent1">
              <a:lumMod val="75000"/>
            </a:schemeClr>
          </a:solidFill>
        </a:ln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6400" b="1" dirty="0" smtClean="0">
            <a:solidFill>
              <a:schemeClr val="tx1"/>
            </a:solidFill>
          </a:endParaRP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200" b="1" dirty="0" smtClean="0">
            <a:solidFill>
              <a:srgbClr val="003366"/>
            </a:solidFill>
          </a:endParaRP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200" b="1" dirty="0" smtClean="0">
            <a:solidFill>
              <a:srgbClr val="003366"/>
            </a:solidFill>
          </a:endParaRP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1" dirty="0" smtClean="0">
              <a:solidFill>
                <a:srgbClr val="0070C0"/>
              </a:solidFill>
            </a:rPr>
            <a:t>Распоряжение Правительства Мурманской области  </a:t>
          </a:r>
          <a:br>
            <a:rPr lang="ru-RU" sz="1200" b="1" dirty="0" smtClean="0">
              <a:solidFill>
                <a:srgbClr val="0070C0"/>
              </a:solidFill>
            </a:rPr>
          </a:br>
          <a:r>
            <a:rPr lang="ru-RU" sz="1200" b="1" dirty="0" smtClean="0">
              <a:solidFill>
                <a:srgbClr val="0070C0"/>
              </a:solidFill>
            </a:rPr>
            <a:t>от 26.12.2016 № 318-РП  «Об утверждении плана основных мероприятий по проведению в 2017 году в Мурманской области Года экологии и Года особо охраняемых природных территорий» </a:t>
          </a:r>
          <a:r>
            <a:rPr lang="ru-RU" sz="1200" b="1" i="1" dirty="0" smtClean="0">
              <a:solidFill>
                <a:srgbClr val="003366"/>
              </a:solidFill>
            </a:rPr>
            <a:t>(в ред. распоряжения Правительства Мурманской области от 13.11.2017 № 277-РП)</a:t>
          </a: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200" b="1" dirty="0" smtClean="0">
            <a:solidFill>
              <a:srgbClr val="003366"/>
            </a:solidFill>
          </a:endParaRP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200" b="1" dirty="0" smtClean="0">
            <a:solidFill>
              <a:srgbClr val="003366"/>
            </a:solidFill>
          </a:endParaRP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200" b="1" dirty="0" smtClean="0">
            <a:solidFill>
              <a:srgbClr val="003366"/>
            </a:solidFill>
          </a:endParaRPr>
        </a:p>
        <a:p>
          <a:pPr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400" b="1" dirty="0"/>
        </a:p>
      </dgm:t>
    </dgm:pt>
    <dgm:pt modelId="{D0342913-DF48-4D2E-8A3C-14AD669DF68A}" type="parTrans" cxnId="{B07347D7-8A46-416B-83E6-BF70AC8578CC}">
      <dgm:prSet/>
      <dgm:spPr/>
      <dgm:t>
        <a:bodyPr/>
        <a:lstStyle/>
        <a:p>
          <a:endParaRPr lang="ru-RU"/>
        </a:p>
      </dgm:t>
    </dgm:pt>
    <dgm:pt modelId="{E19A7522-7B10-494D-A967-16D44F0932E7}" type="sibTrans" cxnId="{B07347D7-8A46-416B-83E6-BF70AC8578CC}">
      <dgm:prSet/>
      <dgm:spPr/>
      <dgm:t>
        <a:bodyPr/>
        <a:lstStyle/>
        <a:p>
          <a:endParaRPr lang="ru-RU"/>
        </a:p>
      </dgm:t>
    </dgm:pt>
    <dgm:pt modelId="{DD4A5C23-3DE4-4F23-8BD2-DB2583CD359B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>
            <a:spcAft>
              <a:spcPts val="0"/>
            </a:spcAft>
          </a:pPr>
          <a:r>
            <a:rPr lang="ru-RU" sz="1400" b="1" dirty="0" smtClean="0">
              <a:solidFill>
                <a:schemeClr val="tx1"/>
              </a:solidFill>
            </a:rPr>
            <a:t>Исполнительные органы </a:t>
          </a:r>
          <a:endParaRPr lang="en-US" sz="1400" b="1" dirty="0" smtClean="0">
            <a:solidFill>
              <a:schemeClr val="tx1"/>
            </a:solidFill>
          </a:endParaRPr>
        </a:p>
        <a:p>
          <a:pPr algn="ctr">
            <a:spcAft>
              <a:spcPts val="0"/>
            </a:spcAft>
          </a:pPr>
          <a:r>
            <a:rPr lang="ru-RU" sz="1400" b="1" dirty="0" smtClean="0">
              <a:solidFill>
                <a:schemeClr val="tx1"/>
              </a:solidFill>
            </a:rPr>
            <a:t>государственной власти</a:t>
          </a:r>
          <a:endParaRPr lang="ru-RU" sz="1400" b="1" dirty="0">
            <a:solidFill>
              <a:schemeClr val="tx1"/>
            </a:solidFill>
          </a:endParaRPr>
        </a:p>
      </dgm:t>
    </dgm:pt>
    <dgm:pt modelId="{9BDCF6AD-6FF3-4209-AF9F-56B8ED9494DB}" type="parTrans" cxnId="{2011AC65-82A8-4187-B97C-FC8E7213FEB7}">
      <dgm:prSet/>
      <dgm:spPr/>
      <dgm:t>
        <a:bodyPr/>
        <a:lstStyle/>
        <a:p>
          <a:endParaRPr lang="ru-RU"/>
        </a:p>
      </dgm:t>
    </dgm:pt>
    <dgm:pt modelId="{48F32C6E-014E-42CF-9F4C-361ACEB35FB0}" type="sibTrans" cxnId="{2011AC65-82A8-4187-B97C-FC8E7213FEB7}">
      <dgm:prSet/>
      <dgm:spPr/>
      <dgm:t>
        <a:bodyPr/>
        <a:lstStyle/>
        <a:p>
          <a:endParaRPr lang="ru-RU"/>
        </a:p>
      </dgm:t>
    </dgm:pt>
    <dgm:pt modelId="{43A1FFED-03AB-4C5E-8223-A0433BE08833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1" dirty="0" smtClean="0">
              <a:solidFill>
                <a:srgbClr val="000000"/>
              </a:solidFill>
            </a:rPr>
            <a:t>Общественные </a:t>
          </a:r>
          <a:r>
            <a:rPr lang="en-US" sz="1400" b="1" dirty="0" smtClean="0">
              <a:solidFill>
                <a:srgbClr val="000000"/>
              </a:solidFill>
            </a:rPr>
            <a:t/>
          </a:r>
          <a:br>
            <a:rPr lang="en-US" sz="1400" b="1" dirty="0" smtClean="0">
              <a:solidFill>
                <a:srgbClr val="000000"/>
              </a:solidFill>
            </a:rPr>
          </a:br>
          <a:r>
            <a:rPr lang="ru-RU" sz="1400" b="1" dirty="0" smtClean="0">
              <a:solidFill>
                <a:srgbClr val="000000"/>
              </a:solidFill>
            </a:rPr>
            <a:t>организации</a:t>
          </a:r>
          <a:endParaRPr lang="ru-RU" sz="1400" b="1" dirty="0"/>
        </a:p>
      </dgm:t>
    </dgm:pt>
    <dgm:pt modelId="{2813FD2B-A772-436B-A2D8-26679D7DBC22}" type="parTrans" cxnId="{AEA424D6-CA88-47E8-A0C3-F686CC5A0BC7}">
      <dgm:prSet/>
      <dgm:spPr/>
      <dgm:t>
        <a:bodyPr/>
        <a:lstStyle/>
        <a:p>
          <a:endParaRPr lang="ru-RU"/>
        </a:p>
      </dgm:t>
    </dgm:pt>
    <dgm:pt modelId="{DE007FEB-8C13-40E3-974C-F6B57519A021}" type="sibTrans" cxnId="{AEA424D6-CA88-47E8-A0C3-F686CC5A0BC7}">
      <dgm:prSet/>
      <dgm:spPr/>
      <dgm:t>
        <a:bodyPr/>
        <a:lstStyle/>
        <a:p>
          <a:endParaRPr lang="ru-RU"/>
        </a:p>
      </dgm:t>
    </dgm:pt>
    <dgm:pt modelId="{F37AFF55-0138-4A74-B800-64B911E3100C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Промышленные предприятия</a:t>
          </a:r>
          <a:endParaRPr lang="ru-RU" sz="1400" b="1" dirty="0">
            <a:solidFill>
              <a:schemeClr val="tx1"/>
            </a:solidFill>
          </a:endParaRPr>
        </a:p>
      </dgm:t>
    </dgm:pt>
    <dgm:pt modelId="{70D1EE90-0EB1-4EA5-830E-55156E85D67A}" type="parTrans" cxnId="{C6CD5FCC-E2C8-45F5-9AC0-9E0154C80CF0}">
      <dgm:prSet/>
      <dgm:spPr/>
      <dgm:t>
        <a:bodyPr/>
        <a:lstStyle/>
        <a:p>
          <a:endParaRPr lang="ru-RU"/>
        </a:p>
      </dgm:t>
    </dgm:pt>
    <dgm:pt modelId="{EE8D1304-A74A-4EC2-8041-B93B4A66CA56}" type="sibTrans" cxnId="{C6CD5FCC-E2C8-45F5-9AC0-9E0154C80CF0}">
      <dgm:prSet/>
      <dgm:spPr/>
      <dgm:t>
        <a:bodyPr/>
        <a:lstStyle/>
        <a:p>
          <a:endParaRPr lang="ru-RU"/>
        </a:p>
      </dgm:t>
    </dgm:pt>
    <dgm:pt modelId="{1A42E393-ED4E-4AD3-90EE-F01F8CDCB146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Органы местного самоуправления  муниципальных образований</a:t>
          </a:r>
          <a:endParaRPr lang="ru-RU" sz="1400" b="1" dirty="0">
            <a:solidFill>
              <a:schemeClr val="tx1"/>
            </a:solidFill>
          </a:endParaRPr>
        </a:p>
      </dgm:t>
    </dgm:pt>
    <dgm:pt modelId="{FA740008-468B-4A60-8BE3-038AF31B3837}" type="parTrans" cxnId="{8B83D940-2ED6-4137-BE05-BADEA6E61A71}">
      <dgm:prSet/>
      <dgm:spPr/>
      <dgm:t>
        <a:bodyPr/>
        <a:lstStyle/>
        <a:p>
          <a:endParaRPr lang="ru-RU"/>
        </a:p>
      </dgm:t>
    </dgm:pt>
    <dgm:pt modelId="{CF421719-E2EE-46C3-98E8-136C021EAA17}" type="sibTrans" cxnId="{8B83D940-2ED6-4137-BE05-BADEA6E61A71}">
      <dgm:prSet/>
      <dgm:spPr/>
      <dgm:t>
        <a:bodyPr/>
        <a:lstStyle/>
        <a:p>
          <a:endParaRPr lang="ru-RU"/>
        </a:p>
      </dgm:t>
    </dgm:pt>
    <dgm:pt modelId="{105AF8D7-485F-460E-B936-BCBD948A8F17}" type="pres">
      <dgm:prSet presAssocID="{A650D77E-E72A-48DE-B002-057912FB231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C94A81E-E79C-45D6-89A9-EDD4ADB8FB24}" type="pres">
      <dgm:prSet presAssocID="{E4F0B9B2-CB8C-4822-86EC-A06EF729EF85}" presName="root1" presStyleCnt="0"/>
      <dgm:spPr/>
    </dgm:pt>
    <dgm:pt modelId="{1B358949-8CE7-442E-A716-DB653E21E5C7}" type="pres">
      <dgm:prSet presAssocID="{E4F0B9B2-CB8C-4822-86EC-A06EF729EF85}" presName="LevelOneTextNode" presStyleLbl="node0" presStyleIdx="0" presStyleCnt="1" custScaleX="105329" custScaleY="292664" custLinFactNeighborX="381" custLinFactNeighborY="-231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029C8DD-253E-4583-8E15-B75FE8EAF7DD}" type="pres">
      <dgm:prSet presAssocID="{E4F0B9B2-CB8C-4822-86EC-A06EF729EF85}" presName="level2hierChild" presStyleCnt="0"/>
      <dgm:spPr/>
    </dgm:pt>
    <dgm:pt modelId="{45F95BBF-7F5C-411D-ADC2-322C65F73986}" type="pres">
      <dgm:prSet presAssocID="{9BDCF6AD-6FF3-4209-AF9F-56B8ED9494DB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034420CF-2BCA-437A-AC73-899E4D4E80C8}" type="pres">
      <dgm:prSet presAssocID="{9BDCF6AD-6FF3-4209-AF9F-56B8ED9494DB}" presName="connTx" presStyleLbl="parChTrans1D2" presStyleIdx="0" presStyleCnt="4"/>
      <dgm:spPr/>
      <dgm:t>
        <a:bodyPr/>
        <a:lstStyle/>
        <a:p>
          <a:endParaRPr lang="ru-RU"/>
        </a:p>
      </dgm:t>
    </dgm:pt>
    <dgm:pt modelId="{E5F15363-2204-47F2-AB8A-4ACD492E0686}" type="pres">
      <dgm:prSet presAssocID="{DD4A5C23-3DE4-4F23-8BD2-DB2583CD359B}" presName="root2" presStyleCnt="0"/>
      <dgm:spPr/>
    </dgm:pt>
    <dgm:pt modelId="{AD17260C-51B9-4070-AB18-87311C213AE8}" type="pres">
      <dgm:prSet presAssocID="{DD4A5C23-3DE4-4F23-8BD2-DB2583CD359B}" presName="LevelTwoTextNode" presStyleLbl="node2" presStyleIdx="0" presStyleCnt="4" custScaleX="95182" custLinFactNeighborX="-19398" custLinFactNeighborY="-289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B5A2483-1EC1-4F1C-9E6C-4F9AF0A56903}" type="pres">
      <dgm:prSet presAssocID="{DD4A5C23-3DE4-4F23-8BD2-DB2583CD359B}" presName="level3hierChild" presStyleCnt="0"/>
      <dgm:spPr/>
    </dgm:pt>
    <dgm:pt modelId="{6DBD518A-F868-40E0-9957-24614BC734C2}" type="pres">
      <dgm:prSet presAssocID="{2813FD2B-A772-436B-A2D8-26679D7DBC22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603119D5-2864-436C-A8A7-2D13DA59B36C}" type="pres">
      <dgm:prSet presAssocID="{2813FD2B-A772-436B-A2D8-26679D7DBC22}" presName="connTx" presStyleLbl="parChTrans1D2" presStyleIdx="1" presStyleCnt="4"/>
      <dgm:spPr/>
      <dgm:t>
        <a:bodyPr/>
        <a:lstStyle/>
        <a:p>
          <a:endParaRPr lang="ru-RU"/>
        </a:p>
      </dgm:t>
    </dgm:pt>
    <dgm:pt modelId="{2C1CF5E5-CF4D-4047-B079-D6F81D3B9320}" type="pres">
      <dgm:prSet presAssocID="{43A1FFED-03AB-4C5E-8223-A0433BE08833}" presName="root2" presStyleCnt="0"/>
      <dgm:spPr/>
    </dgm:pt>
    <dgm:pt modelId="{AF610208-F96A-4C59-9DE2-35E2D5CE59FC}" type="pres">
      <dgm:prSet presAssocID="{43A1FFED-03AB-4C5E-8223-A0433BE08833}" presName="LevelTwoTextNode" presStyleLbl="node2" presStyleIdx="1" presStyleCnt="4" custScaleX="95182" custLinFactNeighborX="-19398" custLinFactNeighborY="-1656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0DF7583-5E70-4C1B-8E0E-A5CADCEC5F45}" type="pres">
      <dgm:prSet presAssocID="{43A1FFED-03AB-4C5E-8223-A0433BE08833}" presName="level3hierChild" presStyleCnt="0"/>
      <dgm:spPr/>
    </dgm:pt>
    <dgm:pt modelId="{722CFD71-C483-45CC-ADBC-72159AB04FFA}" type="pres">
      <dgm:prSet presAssocID="{70D1EE90-0EB1-4EA5-830E-55156E85D67A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90B56DBC-F9E9-4DAD-A4B0-646A0A657335}" type="pres">
      <dgm:prSet presAssocID="{70D1EE90-0EB1-4EA5-830E-55156E85D67A}" presName="connTx" presStyleLbl="parChTrans1D2" presStyleIdx="2" presStyleCnt="4"/>
      <dgm:spPr/>
      <dgm:t>
        <a:bodyPr/>
        <a:lstStyle/>
        <a:p>
          <a:endParaRPr lang="ru-RU"/>
        </a:p>
      </dgm:t>
    </dgm:pt>
    <dgm:pt modelId="{2FC31FAF-48D2-40FB-972F-155F4A0A4423}" type="pres">
      <dgm:prSet presAssocID="{F37AFF55-0138-4A74-B800-64B911E3100C}" presName="root2" presStyleCnt="0"/>
      <dgm:spPr/>
    </dgm:pt>
    <dgm:pt modelId="{C78005E6-424E-490E-B9DC-D4BBCDFF82BD}" type="pres">
      <dgm:prSet presAssocID="{F37AFF55-0138-4A74-B800-64B911E3100C}" presName="LevelTwoTextNode" presStyleLbl="node2" presStyleIdx="2" presStyleCnt="4" custScaleX="95182" custLinFactNeighborX="-19398" custLinFactNeighborY="-115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1FECB92-639E-4FE2-BB7C-EE95450B52BE}" type="pres">
      <dgm:prSet presAssocID="{F37AFF55-0138-4A74-B800-64B911E3100C}" presName="level3hierChild" presStyleCnt="0"/>
      <dgm:spPr/>
    </dgm:pt>
    <dgm:pt modelId="{9101432C-4A46-4A0D-AA61-8F5D6A5C5489}" type="pres">
      <dgm:prSet presAssocID="{FA740008-468B-4A60-8BE3-038AF31B3837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AF787466-7B3F-4020-A39F-DF33A6EDE4E8}" type="pres">
      <dgm:prSet presAssocID="{FA740008-468B-4A60-8BE3-038AF31B3837}" presName="connTx" presStyleLbl="parChTrans1D2" presStyleIdx="3" presStyleCnt="4"/>
      <dgm:spPr/>
      <dgm:t>
        <a:bodyPr/>
        <a:lstStyle/>
        <a:p>
          <a:endParaRPr lang="ru-RU"/>
        </a:p>
      </dgm:t>
    </dgm:pt>
    <dgm:pt modelId="{4654EDC3-D3FE-432B-8C21-CEA0B7943007}" type="pres">
      <dgm:prSet presAssocID="{1A42E393-ED4E-4AD3-90EE-F01F8CDCB146}" presName="root2" presStyleCnt="0"/>
      <dgm:spPr/>
    </dgm:pt>
    <dgm:pt modelId="{4788D4D9-9C85-45BF-81EE-15EB1D5602ED}" type="pres">
      <dgm:prSet presAssocID="{1A42E393-ED4E-4AD3-90EE-F01F8CDCB146}" presName="LevelTwoTextNode" presStyleLbl="node2" presStyleIdx="3" presStyleCnt="4" custScaleX="95182" custLinFactNeighborX="-19398" custLinFactNeighborY="-997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2450786-2C63-461E-856A-DE4C7CF36997}" type="pres">
      <dgm:prSet presAssocID="{1A42E393-ED4E-4AD3-90EE-F01F8CDCB146}" presName="level3hierChild" presStyleCnt="0"/>
      <dgm:spPr/>
    </dgm:pt>
  </dgm:ptLst>
  <dgm:cxnLst>
    <dgm:cxn modelId="{EC243E2C-D3B9-4154-B208-B5718F675BE2}" type="presOf" srcId="{2813FD2B-A772-436B-A2D8-26679D7DBC22}" destId="{603119D5-2864-436C-A8A7-2D13DA59B36C}" srcOrd="1" destOrd="0" presId="urn:microsoft.com/office/officeart/2005/8/layout/hierarchy2"/>
    <dgm:cxn modelId="{6A70D6E1-5732-4456-BEDC-51CD1D8816EA}" type="presOf" srcId="{1A42E393-ED4E-4AD3-90EE-F01F8CDCB146}" destId="{4788D4D9-9C85-45BF-81EE-15EB1D5602ED}" srcOrd="0" destOrd="0" presId="urn:microsoft.com/office/officeart/2005/8/layout/hierarchy2"/>
    <dgm:cxn modelId="{8B83D940-2ED6-4137-BE05-BADEA6E61A71}" srcId="{E4F0B9B2-CB8C-4822-86EC-A06EF729EF85}" destId="{1A42E393-ED4E-4AD3-90EE-F01F8CDCB146}" srcOrd="3" destOrd="0" parTransId="{FA740008-468B-4A60-8BE3-038AF31B3837}" sibTransId="{CF421719-E2EE-46C3-98E8-136C021EAA17}"/>
    <dgm:cxn modelId="{932C25BC-9FC3-4163-B563-8C49E80D2B1D}" type="presOf" srcId="{9BDCF6AD-6FF3-4209-AF9F-56B8ED9494DB}" destId="{034420CF-2BCA-437A-AC73-899E4D4E80C8}" srcOrd="1" destOrd="0" presId="urn:microsoft.com/office/officeart/2005/8/layout/hierarchy2"/>
    <dgm:cxn modelId="{D44C98AA-CB6F-4BEA-9F1F-B0BB5D843417}" type="presOf" srcId="{FA740008-468B-4A60-8BE3-038AF31B3837}" destId="{AF787466-7B3F-4020-A39F-DF33A6EDE4E8}" srcOrd="1" destOrd="0" presId="urn:microsoft.com/office/officeart/2005/8/layout/hierarchy2"/>
    <dgm:cxn modelId="{AB1FE795-67DA-46BA-8D99-6CA1F5542CE8}" type="presOf" srcId="{70D1EE90-0EB1-4EA5-830E-55156E85D67A}" destId="{722CFD71-C483-45CC-ADBC-72159AB04FFA}" srcOrd="0" destOrd="0" presId="urn:microsoft.com/office/officeart/2005/8/layout/hierarchy2"/>
    <dgm:cxn modelId="{12BEE52B-0800-4A84-BDAF-6483B73B1235}" type="presOf" srcId="{DD4A5C23-3DE4-4F23-8BD2-DB2583CD359B}" destId="{AD17260C-51B9-4070-AB18-87311C213AE8}" srcOrd="0" destOrd="0" presId="urn:microsoft.com/office/officeart/2005/8/layout/hierarchy2"/>
    <dgm:cxn modelId="{2011AC65-82A8-4187-B97C-FC8E7213FEB7}" srcId="{E4F0B9B2-CB8C-4822-86EC-A06EF729EF85}" destId="{DD4A5C23-3DE4-4F23-8BD2-DB2583CD359B}" srcOrd="0" destOrd="0" parTransId="{9BDCF6AD-6FF3-4209-AF9F-56B8ED9494DB}" sibTransId="{48F32C6E-014E-42CF-9F4C-361ACEB35FB0}"/>
    <dgm:cxn modelId="{C6CD5FCC-E2C8-45F5-9AC0-9E0154C80CF0}" srcId="{E4F0B9B2-CB8C-4822-86EC-A06EF729EF85}" destId="{F37AFF55-0138-4A74-B800-64B911E3100C}" srcOrd="2" destOrd="0" parTransId="{70D1EE90-0EB1-4EA5-830E-55156E85D67A}" sibTransId="{EE8D1304-A74A-4EC2-8041-B93B4A66CA56}"/>
    <dgm:cxn modelId="{74E880FA-E6CE-4849-8DCC-3C9FC8DC7E99}" type="presOf" srcId="{9BDCF6AD-6FF3-4209-AF9F-56B8ED9494DB}" destId="{45F95BBF-7F5C-411D-ADC2-322C65F73986}" srcOrd="0" destOrd="0" presId="urn:microsoft.com/office/officeart/2005/8/layout/hierarchy2"/>
    <dgm:cxn modelId="{D6103E49-F827-4194-879A-7147B87A45EA}" type="presOf" srcId="{A650D77E-E72A-48DE-B002-057912FB231C}" destId="{105AF8D7-485F-460E-B936-BCBD948A8F17}" srcOrd="0" destOrd="0" presId="urn:microsoft.com/office/officeart/2005/8/layout/hierarchy2"/>
    <dgm:cxn modelId="{F0BF1DF0-DF71-489A-8F19-56B64C0C1F35}" type="presOf" srcId="{FA740008-468B-4A60-8BE3-038AF31B3837}" destId="{9101432C-4A46-4A0D-AA61-8F5D6A5C5489}" srcOrd="0" destOrd="0" presId="urn:microsoft.com/office/officeart/2005/8/layout/hierarchy2"/>
    <dgm:cxn modelId="{DB3EE80F-63D0-447C-BB8D-D3E8C8B6C3A8}" type="presOf" srcId="{2813FD2B-A772-436B-A2D8-26679D7DBC22}" destId="{6DBD518A-F868-40E0-9957-24614BC734C2}" srcOrd="0" destOrd="0" presId="urn:microsoft.com/office/officeart/2005/8/layout/hierarchy2"/>
    <dgm:cxn modelId="{A98EB772-0AD6-4B96-877B-E950BBAA0349}" type="presOf" srcId="{70D1EE90-0EB1-4EA5-830E-55156E85D67A}" destId="{90B56DBC-F9E9-4DAD-A4B0-646A0A657335}" srcOrd="1" destOrd="0" presId="urn:microsoft.com/office/officeart/2005/8/layout/hierarchy2"/>
    <dgm:cxn modelId="{B07347D7-8A46-416B-83E6-BF70AC8578CC}" srcId="{A650D77E-E72A-48DE-B002-057912FB231C}" destId="{E4F0B9B2-CB8C-4822-86EC-A06EF729EF85}" srcOrd="0" destOrd="0" parTransId="{D0342913-DF48-4D2E-8A3C-14AD669DF68A}" sibTransId="{E19A7522-7B10-494D-A967-16D44F0932E7}"/>
    <dgm:cxn modelId="{8C5A284E-E187-4CA4-B47D-9891084B4103}" type="presOf" srcId="{43A1FFED-03AB-4C5E-8223-A0433BE08833}" destId="{AF610208-F96A-4C59-9DE2-35E2D5CE59FC}" srcOrd="0" destOrd="0" presId="urn:microsoft.com/office/officeart/2005/8/layout/hierarchy2"/>
    <dgm:cxn modelId="{AEA424D6-CA88-47E8-A0C3-F686CC5A0BC7}" srcId="{E4F0B9B2-CB8C-4822-86EC-A06EF729EF85}" destId="{43A1FFED-03AB-4C5E-8223-A0433BE08833}" srcOrd="1" destOrd="0" parTransId="{2813FD2B-A772-436B-A2D8-26679D7DBC22}" sibTransId="{DE007FEB-8C13-40E3-974C-F6B57519A021}"/>
    <dgm:cxn modelId="{0B567E2F-F19E-4263-B60E-FA38EBFB6898}" type="presOf" srcId="{F37AFF55-0138-4A74-B800-64B911E3100C}" destId="{C78005E6-424E-490E-B9DC-D4BBCDFF82BD}" srcOrd="0" destOrd="0" presId="urn:microsoft.com/office/officeart/2005/8/layout/hierarchy2"/>
    <dgm:cxn modelId="{54EA62BB-7168-4F80-8C6E-B1D551BEF1BE}" type="presOf" srcId="{E4F0B9B2-CB8C-4822-86EC-A06EF729EF85}" destId="{1B358949-8CE7-442E-A716-DB653E21E5C7}" srcOrd="0" destOrd="0" presId="urn:microsoft.com/office/officeart/2005/8/layout/hierarchy2"/>
    <dgm:cxn modelId="{FD87E9EA-DC1F-45CD-B3C2-9A8EEBEFB1C7}" type="presParOf" srcId="{105AF8D7-485F-460E-B936-BCBD948A8F17}" destId="{BC94A81E-E79C-45D6-89A9-EDD4ADB8FB24}" srcOrd="0" destOrd="0" presId="urn:microsoft.com/office/officeart/2005/8/layout/hierarchy2"/>
    <dgm:cxn modelId="{3D4C142A-1475-4CF8-B87A-D3D69B01C16B}" type="presParOf" srcId="{BC94A81E-E79C-45D6-89A9-EDD4ADB8FB24}" destId="{1B358949-8CE7-442E-A716-DB653E21E5C7}" srcOrd="0" destOrd="0" presId="urn:microsoft.com/office/officeart/2005/8/layout/hierarchy2"/>
    <dgm:cxn modelId="{E6232917-4486-4D57-B926-256DC968775B}" type="presParOf" srcId="{BC94A81E-E79C-45D6-89A9-EDD4ADB8FB24}" destId="{B029C8DD-253E-4583-8E15-B75FE8EAF7DD}" srcOrd="1" destOrd="0" presId="urn:microsoft.com/office/officeart/2005/8/layout/hierarchy2"/>
    <dgm:cxn modelId="{15395DCF-C462-4DBB-B3B6-D9B39B587B02}" type="presParOf" srcId="{B029C8DD-253E-4583-8E15-B75FE8EAF7DD}" destId="{45F95BBF-7F5C-411D-ADC2-322C65F73986}" srcOrd="0" destOrd="0" presId="urn:microsoft.com/office/officeart/2005/8/layout/hierarchy2"/>
    <dgm:cxn modelId="{2DC9D106-D7B9-4444-B038-8A6B101703E2}" type="presParOf" srcId="{45F95BBF-7F5C-411D-ADC2-322C65F73986}" destId="{034420CF-2BCA-437A-AC73-899E4D4E80C8}" srcOrd="0" destOrd="0" presId="urn:microsoft.com/office/officeart/2005/8/layout/hierarchy2"/>
    <dgm:cxn modelId="{F1D5B1F8-28EF-4368-AD45-DFD2FC220BCB}" type="presParOf" srcId="{B029C8DD-253E-4583-8E15-B75FE8EAF7DD}" destId="{E5F15363-2204-47F2-AB8A-4ACD492E0686}" srcOrd="1" destOrd="0" presId="urn:microsoft.com/office/officeart/2005/8/layout/hierarchy2"/>
    <dgm:cxn modelId="{62AC4650-C38B-4A0F-B4EC-8002A06DA74D}" type="presParOf" srcId="{E5F15363-2204-47F2-AB8A-4ACD492E0686}" destId="{AD17260C-51B9-4070-AB18-87311C213AE8}" srcOrd="0" destOrd="0" presId="urn:microsoft.com/office/officeart/2005/8/layout/hierarchy2"/>
    <dgm:cxn modelId="{52AC7185-9592-4C5D-96AF-628D32DBC1AA}" type="presParOf" srcId="{E5F15363-2204-47F2-AB8A-4ACD492E0686}" destId="{7B5A2483-1EC1-4F1C-9E6C-4F9AF0A56903}" srcOrd="1" destOrd="0" presId="urn:microsoft.com/office/officeart/2005/8/layout/hierarchy2"/>
    <dgm:cxn modelId="{C3362FC5-7D39-487E-88FD-07CFD2A6A22B}" type="presParOf" srcId="{B029C8DD-253E-4583-8E15-B75FE8EAF7DD}" destId="{6DBD518A-F868-40E0-9957-24614BC734C2}" srcOrd="2" destOrd="0" presId="urn:microsoft.com/office/officeart/2005/8/layout/hierarchy2"/>
    <dgm:cxn modelId="{DC3BC057-D161-4A22-A77D-D9AAB953C354}" type="presParOf" srcId="{6DBD518A-F868-40E0-9957-24614BC734C2}" destId="{603119D5-2864-436C-A8A7-2D13DA59B36C}" srcOrd="0" destOrd="0" presId="urn:microsoft.com/office/officeart/2005/8/layout/hierarchy2"/>
    <dgm:cxn modelId="{F42F51A7-3D68-4EC3-AB14-1C8C138B3A96}" type="presParOf" srcId="{B029C8DD-253E-4583-8E15-B75FE8EAF7DD}" destId="{2C1CF5E5-CF4D-4047-B079-D6F81D3B9320}" srcOrd="3" destOrd="0" presId="urn:microsoft.com/office/officeart/2005/8/layout/hierarchy2"/>
    <dgm:cxn modelId="{A1BF1698-696D-478E-BDC6-881AE2B86629}" type="presParOf" srcId="{2C1CF5E5-CF4D-4047-B079-D6F81D3B9320}" destId="{AF610208-F96A-4C59-9DE2-35E2D5CE59FC}" srcOrd="0" destOrd="0" presId="urn:microsoft.com/office/officeart/2005/8/layout/hierarchy2"/>
    <dgm:cxn modelId="{1C46E2E9-33B3-42C6-8A65-A5FCFC3D3EAE}" type="presParOf" srcId="{2C1CF5E5-CF4D-4047-B079-D6F81D3B9320}" destId="{D0DF7583-5E70-4C1B-8E0E-A5CADCEC5F45}" srcOrd="1" destOrd="0" presId="urn:microsoft.com/office/officeart/2005/8/layout/hierarchy2"/>
    <dgm:cxn modelId="{B76C4F17-DAE6-4A03-8F36-3D7D8151236C}" type="presParOf" srcId="{B029C8DD-253E-4583-8E15-B75FE8EAF7DD}" destId="{722CFD71-C483-45CC-ADBC-72159AB04FFA}" srcOrd="4" destOrd="0" presId="urn:microsoft.com/office/officeart/2005/8/layout/hierarchy2"/>
    <dgm:cxn modelId="{5ECE33CE-166E-41E3-976D-7480653B0537}" type="presParOf" srcId="{722CFD71-C483-45CC-ADBC-72159AB04FFA}" destId="{90B56DBC-F9E9-4DAD-A4B0-646A0A657335}" srcOrd="0" destOrd="0" presId="urn:microsoft.com/office/officeart/2005/8/layout/hierarchy2"/>
    <dgm:cxn modelId="{BE89EE00-E2E4-43E9-927E-FA5C50E2CDB4}" type="presParOf" srcId="{B029C8DD-253E-4583-8E15-B75FE8EAF7DD}" destId="{2FC31FAF-48D2-40FB-972F-155F4A0A4423}" srcOrd="5" destOrd="0" presId="urn:microsoft.com/office/officeart/2005/8/layout/hierarchy2"/>
    <dgm:cxn modelId="{F9896C1B-10B7-4ECF-AB00-C7B04D6E912E}" type="presParOf" srcId="{2FC31FAF-48D2-40FB-972F-155F4A0A4423}" destId="{C78005E6-424E-490E-B9DC-D4BBCDFF82BD}" srcOrd="0" destOrd="0" presId="urn:microsoft.com/office/officeart/2005/8/layout/hierarchy2"/>
    <dgm:cxn modelId="{8D7047E4-F3DC-4ABB-B3F2-9D3E39E8F6A0}" type="presParOf" srcId="{2FC31FAF-48D2-40FB-972F-155F4A0A4423}" destId="{81FECB92-639E-4FE2-BB7C-EE95450B52BE}" srcOrd="1" destOrd="0" presId="urn:microsoft.com/office/officeart/2005/8/layout/hierarchy2"/>
    <dgm:cxn modelId="{7106E505-293F-407F-BD5C-0D21F7D78C2A}" type="presParOf" srcId="{B029C8DD-253E-4583-8E15-B75FE8EAF7DD}" destId="{9101432C-4A46-4A0D-AA61-8F5D6A5C5489}" srcOrd="6" destOrd="0" presId="urn:microsoft.com/office/officeart/2005/8/layout/hierarchy2"/>
    <dgm:cxn modelId="{5DE4B7F7-465B-4679-AC21-A31C6D58DA35}" type="presParOf" srcId="{9101432C-4A46-4A0D-AA61-8F5D6A5C5489}" destId="{AF787466-7B3F-4020-A39F-DF33A6EDE4E8}" srcOrd="0" destOrd="0" presId="urn:microsoft.com/office/officeart/2005/8/layout/hierarchy2"/>
    <dgm:cxn modelId="{3F88FD59-25C2-42E2-A38D-D9F1934AFCB8}" type="presParOf" srcId="{B029C8DD-253E-4583-8E15-B75FE8EAF7DD}" destId="{4654EDC3-D3FE-432B-8C21-CEA0B7943007}" srcOrd="7" destOrd="0" presId="urn:microsoft.com/office/officeart/2005/8/layout/hierarchy2"/>
    <dgm:cxn modelId="{A7B1AB2B-22D1-41C3-B0EC-8E9E3BA48A66}" type="presParOf" srcId="{4654EDC3-D3FE-432B-8C21-CEA0B7943007}" destId="{4788D4D9-9C85-45BF-81EE-15EB1D5602ED}" srcOrd="0" destOrd="0" presId="urn:microsoft.com/office/officeart/2005/8/layout/hierarchy2"/>
    <dgm:cxn modelId="{ED243C2E-A227-402C-A294-BBEC2F6B5C95}" type="presParOf" srcId="{4654EDC3-D3FE-432B-8C21-CEA0B7943007}" destId="{02450786-2C63-461E-856A-DE4C7CF3699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B358949-8CE7-442E-A716-DB653E21E5C7}">
      <dsp:nvSpPr>
        <dsp:cNvPr id="0" name=""/>
        <dsp:cNvSpPr/>
      </dsp:nvSpPr>
      <dsp:spPr>
        <a:xfrm>
          <a:off x="12200" y="955336"/>
          <a:ext cx="2124439" cy="2951451"/>
        </a:xfrm>
        <a:prstGeom prst="roundRect">
          <a:avLst>
            <a:gd name="adj" fmla="val 10000"/>
          </a:avLst>
        </a:prstGeom>
        <a:solidFill>
          <a:srgbClr val="C3F2FD"/>
        </a:solidFill>
        <a:ln w="9525" cap="flat" cmpd="sng" algn="ctr">
          <a:solidFill>
            <a:schemeClr val="accent1">
              <a:lumMod val="75000"/>
            </a:schemeClr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6400" b="1" kern="1200" dirty="0" smtClean="0">
            <a:solidFill>
              <a:schemeClr val="tx1"/>
            </a:solidFill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200" b="1" kern="1200" dirty="0" smtClean="0">
            <a:solidFill>
              <a:srgbClr val="003366"/>
            </a:solidFill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200" b="1" kern="1200" dirty="0" smtClean="0">
            <a:solidFill>
              <a:srgbClr val="003366"/>
            </a:solidFill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1" kern="1200" dirty="0" smtClean="0">
              <a:solidFill>
                <a:srgbClr val="0070C0"/>
              </a:solidFill>
            </a:rPr>
            <a:t>Распоряжение Правительства Мурманской области  </a:t>
          </a:r>
          <a:br>
            <a:rPr lang="ru-RU" sz="1200" b="1" kern="1200" dirty="0" smtClean="0">
              <a:solidFill>
                <a:srgbClr val="0070C0"/>
              </a:solidFill>
            </a:rPr>
          </a:br>
          <a:r>
            <a:rPr lang="ru-RU" sz="1200" b="1" kern="1200" dirty="0" smtClean="0">
              <a:solidFill>
                <a:srgbClr val="0070C0"/>
              </a:solidFill>
            </a:rPr>
            <a:t>от 26.12.2016 № 318-РП  «Об утверждении плана основных мероприятий по проведению в 2017 году в Мурманской области Года экологии и Года особо охраняемых природных территорий» </a:t>
          </a:r>
          <a:r>
            <a:rPr lang="ru-RU" sz="1200" b="1" i="1" kern="1200" dirty="0" smtClean="0">
              <a:solidFill>
                <a:srgbClr val="003366"/>
              </a:solidFill>
            </a:rPr>
            <a:t>(в ред. распоряжения Правительства Мурманской области от 13.11.2017 № 277-РП)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200" b="1" kern="1200" dirty="0" smtClean="0">
            <a:solidFill>
              <a:srgbClr val="003366"/>
            </a:solidFill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200" b="1" kern="1200" dirty="0" smtClean="0">
            <a:solidFill>
              <a:srgbClr val="003366"/>
            </a:solidFill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200" b="1" kern="1200" dirty="0" smtClean="0">
            <a:solidFill>
              <a:srgbClr val="003366"/>
            </a:solidFill>
          </a:endParaRPr>
        </a:p>
        <a:p>
          <a:pPr lvl="0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400" b="1" kern="1200" dirty="0"/>
        </a:p>
      </dsp:txBody>
      <dsp:txXfrm>
        <a:off x="12200" y="955336"/>
        <a:ext cx="2124439" cy="2951451"/>
      </dsp:txXfrm>
    </dsp:sp>
    <dsp:sp modelId="{45F95BBF-7F5C-411D-ADC2-322C65F73986}">
      <dsp:nvSpPr>
        <dsp:cNvPr id="0" name=""/>
        <dsp:cNvSpPr/>
      </dsp:nvSpPr>
      <dsp:spPr>
        <a:xfrm rot="16966456">
          <a:off x="1418290" y="1514581"/>
          <a:ext cx="1844547" cy="34068"/>
        </a:xfrm>
        <a:custGeom>
          <a:avLst/>
          <a:gdLst/>
          <a:ahLst/>
          <a:cxnLst/>
          <a:rect l="0" t="0" r="0" b="0"/>
          <a:pathLst>
            <a:path>
              <a:moveTo>
                <a:pt x="0" y="17034"/>
              </a:moveTo>
              <a:lnTo>
                <a:pt x="1844547" y="170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 rot="16966456">
        <a:off x="2294450" y="1485502"/>
        <a:ext cx="92227" cy="92227"/>
      </dsp:txXfrm>
    </dsp:sp>
    <dsp:sp modelId="{AD17260C-51B9-4070-AB18-87311C213AE8}">
      <dsp:nvSpPr>
        <dsp:cNvPr id="0" name=""/>
        <dsp:cNvSpPr/>
      </dsp:nvSpPr>
      <dsp:spPr>
        <a:xfrm>
          <a:off x="2544488" y="127930"/>
          <a:ext cx="1919778" cy="100847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Исполнительные органы </a:t>
          </a:r>
          <a:endParaRPr lang="en-US" sz="1400" b="1" kern="1200" dirty="0" smtClean="0">
            <a:solidFill>
              <a:schemeClr val="tx1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государственной власти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2544488" y="127930"/>
        <a:ext cx="1919778" cy="1008477"/>
      </dsp:txXfrm>
    </dsp:sp>
    <dsp:sp modelId="{6DBD518A-F868-40E0-9957-24614BC734C2}">
      <dsp:nvSpPr>
        <dsp:cNvPr id="0" name=""/>
        <dsp:cNvSpPr/>
      </dsp:nvSpPr>
      <dsp:spPr>
        <a:xfrm rot="18506400">
          <a:off x="2012550" y="2157108"/>
          <a:ext cx="656027" cy="34068"/>
        </a:xfrm>
        <a:custGeom>
          <a:avLst/>
          <a:gdLst/>
          <a:ahLst/>
          <a:cxnLst/>
          <a:rect l="0" t="0" r="0" b="0"/>
          <a:pathLst>
            <a:path>
              <a:moveTo>
                <a:pt x="0" y="17034"/>
              </a:moveTo>
              <a:lnTo>
                <a:pt x="656027" y="170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8506400">
        <a:off x="2324163" y="2157741"/>
        <a:ext cx="32801" cy="32801"/>
      </dsp:txXfrm>
    </dsp:sp>
    <dsp:sp modelId="{AF610208-F96A-4C59-9DE2-35E2D5CE59FC}">
      <dsp:nvSpPr>
        <dsp:cNvPr id="0" name=""/>
        <dsp:cNvSpPr/>
      </dsp:nvSpPr>
      <dsp:spPr>
        <a:xfrm>
          <a:off x="2544488" y="1412983"/>
          <a:ext cx="1919778" cy="100847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0000"/>
              </a:solidFill>
            </a:rPr>
            <a:t>Общественные </a:t>
          </a:r>
          <a:r>
            <a:rPr lang="en-US" sz="1400" b="1" kern="1200" dirty="0" smtClean="0">
              <a:solidFill>
                <a:srgbClr val="000000"/>
              </a:solidFill>
            </a:rPr>
            <a:t/>
          </a:r>
          <a:br>
            <a:rPr lang="en-US" sz="1400" b="1" kern="1200" dirty="0" smtClean="0">
              <a:solidFill>
                <a:srgbClr val="000000"/>
              </a:solidFill>
            </a:rPr>
          </a:br>
          <a:r>
            <a:rPr lang="ru-RU" sz="1400" b="1" kern="1200" dirty="0" smtClean="0">
              <a:solidFill>
                <a:srgbClr val="000000"/>
              </a:solidFill>
            </a:rPr>
            <a:t>организации</a:t>
          </a:r>
          <a:endParaRPr lang="ru-RU" sz="1400" b="1" kern="1200" dirty="0"/>
        </a:p>
      </dsp:txBody>
      <dsp:txXfrm>
        <a:off x="2544488" y="1412983"/>
        <a:ext cx="1919778" cy="1008477"/>
      </dsp:txXfrm>
    </dsp:sp>
    <dsp:sp modelId="{722CFD71-C483-45CC-ADBC-72159AB04FFA}">
      <dsp:nvSpPr>
        <dsp:cNvPr id="0" name=""/>
        <dsp:cNvSpPr/>
      </dsp:nvSpPr>
      <dsp:spPr>
        <a:xfrm rot="3578550">
          <a:off x="1937068" y="2762199"/>
          <a:ext cx="806991" cy="34068"/>
        </a:xfrm>
        <a:custGeom>
          <a:avLst/>
          <a:gdLst/>
          <a:ahLst/>
          <a:cxnLst/>
          <a:rect l="0" t="0" r="0" b="0"/>
          <a:pathLst>
            <a:path>
              <a:moveTo>
                <a:pt x="0" y="17034"/>
              </a:moveTo>
              <a:lnTo>
                <a:pt x="806991" y="170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3578550">
        <a:off x="2320389" y="2759059"/>
        <a:ext cx="40349" cy="40349"/>
      </dsp:txXfrm>
    </dsp:sp>
    <dsp:sp modelId="{C78005E6-424E-490E-B9DC-D4BBCDFF82BD}">
      <dsp:nvSpPr>
        <dsp:cNvPr id="0" name=""/>
        <dsp:cNvSpPr/>
      </dsp:nvSpPr>
      <dsp:spPr>
        <a:xfrm>
          <a:off x="2544488" y="2623166"/>
          <a:ext cx="1919778" cy="100847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Промышленные предприятия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2544488" y="2623166"/>
        <a:ext cx="1919778" cy="1008477"/>
      </dsp:txXfrm>
    </dsp:sp>
    <dsp:sp modelId="{9101432C-4A46-4A0D-AA61-8F5D6A5C5489}">
      <dsp:nvSpPr>
        <dsp:cNvPr id="0" name=""/>
        <dsp:cNvSpPr/>
      </dsp:nvSpPr>
      <dsp:spPr>
        <a:xfrm rot="4662614">
          <a:off x="1382524" y="3350112"/>
          <a:ext cx="1916078" cy="34068"/>
        </a:xfrm>
        <a:custGeom>
          <a:avLst/>
          <a:gdLst/>
          <a:ahLst/>
          <a:cxnLst/>
          <a:rect l="0" t="0" r="0" b="0"/>
          <a:pathLst>
            <a:path>
              <a:moveTo>
                <a:pt x="0" y="17034"/>
              </a:moveTo>
              <a:lnTo>
                <a:pt x="1916078" y="170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 rot="4662614">
        <a:off x="2292662" y="3319244"/>
        <a:ext cx="95803" cy="95803"/>
      </dsp:txXfrm>
    </dsp:sp>
    <dsp:sp modelId="{4788D4D9-9C85-45BF-81EE-15EB1D5602ED}">
      <dsp:nvSpPr>
        <dsp:cNvPr id="0" name=""/>
        <dsp:cNvSpPr/>
      </dsp:nvSpPr>
      <dsp:spPr>
        <a:xfrm>
          <a:off x="2544488" y="3798991"/>
          <a:ext cx="1919778" cy="100847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Органы местного самоуправления  муниципальных образований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2544488" y="3798991"/>
        <a:ext cx="1919778" cy="10084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0995" cy="488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65916" y="0"/>
            <a:ext cx="2880995" cy="488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987A89-B5C1-4F68-BA30-D64899A78B38}" type="datetimeFigureOut">
              <a:rPr lang="ru-RU" smtClean="0"/>
              <a:pPr/>
              <a:t>21.12.2017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81063" y="733425"/>
            <a:ext cx="4886325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4845" y="4642763"/>
            <a:ext cx="5318760" cy="43984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283830"/>
            <a:ext cx="2880995" cy="488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65916" y="9283830"/>
            <a:ext cx="2880995" cy="488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62FADC-A76F-4973-8EDB-544731B1817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76848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/>
              <a:t>Департамент экономического развития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dirty="0"/>
              <a:t>Основные параметры прогноза социально-экономического развития области на 2009-2011 г.г</a:t>
            </a:r>
          </a:p>
        </p:txBody>
      </p:sp>
      <p:sp>
        <p:nvSpPr>
          <p:cNvPr id="1536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/>
              <a:t>С.Семенов</a:t>
            </a:r>
          </a:p>
        </p:txBody>
      </p:sp>
      <p:sp>
        <p:nvSpPr>
          <p:cNvPr id="337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962ABF1-C691-4D7B-8352-8E7119B83371}" type="slidenum">
              <a:rPr lang="ru-RU" altLang="ru-RU" smtClean="0"/>
              <a:pPr/>
              <a:t>1</a:t>
            </a:fld>
            <a:endParaRPr lang="ru-RU" altLang="ru-RU" dirty="0"/>
          </a:p>
        </p:txBody>
      </p:sp>
      <p:sp>
        <p:nvSpPr>
          <p:cNvPr id="337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92175" y="744538"/>
            <a:ext cx="4959350" cy="37195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4711701"/>
            <a:ext cx="4945062" cy="446881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592069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635D392-98C4-49E5-8ADE-6DF7B01FDD8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0605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635D392-98C4-49E5-8ADE-6DF7B01FDD8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0605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635D392-98C4-49E5-8ADE-6DF7B01FDD8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06056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2FADC-A76F-4973-8EDB-544731B18171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113861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dirty="0" smtClean="0">
                <a:solidFill>
                  <a:prstClr val="black"/>
                </a:solidFill>
              </a:rPr>
              <a:t>Департамент экономического развития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dirty="0" smtClean="0">
                <a:solidFill>
                  <a:prstClr val="black"/>
                </a:solidFill>
              </a:rPr>
              <a:t>Основные параметры прогноза социально-экономического развития области на 2008-2010 г.г., о разработке Программы на среднесрочный период</a:t>
            </a:r>
          </a:p>
        </p:txBody>
      </p:sp>
      <p:sp>
        <p:nvSpPr>
          <p:cNvPr id="1741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dirty="0" smtClean="0">
                <a:solidFill>
                  <a:prstClr val="black"/>
                </a:solidFill>
              </a:rPr>
              <a:t>С.Семенов</a:t>
            </a:r>
          </a:p>
        </p:txBody>
      </p:sp>
      <p:sp>
        <p:nvSpPr>
          <p:cNvPr id="174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140A004-F030-455C-94AC-96938C7FB46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81063" y="733425"/>
            <a:ext cx="4884737" cy="36639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6461" y="4640502"/>
            <a:ext cx="4875530" cy="4400669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1458812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FBC65-B8B4-4E25-BF5A-BCA13CFAC38B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5919857"/>
      </p:ext>
    </p:extLst>
  </p:cSld>
  <p:clrMapOvr>
    <a:masterClrMapping/>
  </p:clrMapOvr>
  <p:transition spd="med">
    <p:zoom/>
  </p:transition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FBC65-B8B4-4E25-BF5A-BCA13CFAC38B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4555297"/>
      </p:ext>
    </p:extLst>
  </p:cSld>
  <p:clrMapOvr>
    <a:masterClrMapping/>
  </p:clrMapOvr>
  <p:transition spd="med">
    <p:zoom/>
  </p:transition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FBC65-B8B4-4E25-BF5A-BCA13CFAC38B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5013560"/>
      </p:ext>
    </p:extLst>
  </p:cSld>
  <p:clrMapOvr>
    <a:masterClrMapping/>
  </p:clrMapOvr>
  <p:transition spd="med">
    <p:zoom/>
  </p:transition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2B128-7A88-4F39-8AE5-0FA8933D3D9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4017400"/>
      </p:ext>
    </p:extLst>
  </p:cSld>
  <p:clrMapOvr>
    <a:masterClrMapping/>
  </p:clrMapOvr>
  <p:transition spd="med"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7658262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510263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0717274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4723304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05993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2934684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9410149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E479B7-F357-4C98-8DEF-E6EF1F049BFC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2982795"/>
      </p:ext>
    </p:extLst>
  </p:cSld>
  <p:clrMapOvr>
    <a:masterClrMapping/>
  </p:clrMapOvr>
  <p:transition spd="med">
    <p:zo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00200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4013782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2079923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1263657"/>
      </p:ext>
    </p:extLst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2B128-7A88-4F39-8AE5-0FA8933D3D9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2029610"/>
      </p:ext>
    </p:extLst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4D419-90DA-4465-A0D7-627CE7AD133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C1E32-DE9A-4E10-9506-9309CE53A48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6565945"/>
      </p:ext>
    </p:extLst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00FEC-967C-46C6-8A47-2C66DC89558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BB6B5-0D47-4C71-A373-E8A0472E7A0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1740757"/>
      </p:ext>
    </p:extLst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6D3ED-B19E-4AF5-B69F-CD224CBF643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F5515-C67D-4074-91D1-92BB6BD5DD8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1344706"/>
      </p:ext>
    </p:extLst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72C12-6451-4236-A6B4-3E3F519855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7CEB6-8442-4090-BFBD-A5D6CB3818E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9096850"/>
      </p:ext>
    </p:extLst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1059F-BEB8-48B9-8FB5-826857FB443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FE5F0-F70A-4204-A86E-A74D3F50FEE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7087566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FBC65-B8B4-4E25-BF5A-BCA13CFAC38B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2982803"/>
      </p:ext>
    </p:extLst>
  </p:cSld>
  <p:clrMapOvr>
    <a:masterClrMapping/>
  </p:clrMapOvr>
  <p:transition spd="med">
    <p:zoom/>
  </p:transition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44743-7522-4109-8C08-971C6633D23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9B186-5CCD-4B05-AC2A-DF0DB067439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2742225"/>
      </p:ext>
    </p:extLst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B9CCF-C1CA-454A-B3F1-07A150C5DE1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C95FB-58E2-4EB9-88B3-63C1F958060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4915238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A9143-4784-4554-A927-BB8837DC332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10AC3-CBEB-48AE-90E7-9F82FE543B2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6813296"/>
      </p:ext>
    </p:extLst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62F36-DD73-4C11-807E-B5A83650140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F5972-550D-4D13-9332-C80439CAE1E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4189172"/>
      </p:ext>
    </p:extLst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D4CB0-0947-47AF-A2B6-0ED73C67DEA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70762-9795-4401-8325-E108FA8381C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3952204"/>
      </p:ext>
    </p:extLst>
  </p:cSld>
  <p:clrMapOvr>
    <a:masterClrMapping/>
  </p:clrMapOvr>
  <p:transition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29193-9049-4A28-B011-ADDF633B7D3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EF3F0-9994-49F1-8A76-37CB4FF0358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3336520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FBC65-B8B4-4E25-BF5A-BCA13CFAC38B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0188531"/>
      </p:ext>
    </p:extLst>
  </p:cSld>
  <p:clrMapOvr>
    <a:masterClrMapping/>
  </p:clrMapOvr>
  <p:transition spd="med">
    <p:zoom/>
  </p:transition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FBC65-B8B4-4E25-BF5A-BCA13CFAC38B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1761857"/>
      </p:ext>
    </p:extLst>
  </p:cSld>
  <p:clrMapOvr>
    <a:masterClrMapping/>
  </p:clrMapOvr>
  <p:transition spd="med">
    <p:zoom/>
  </p:transition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FBC65-B8B4-4E25-BF5A-BCA13CFAC38B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6705469"/>
      </p:ext>
    </p:extLst>
  </p:cSld>
  <p:clrMapOvr>
    <a:masterClrMapping/>
  </p:clrMapOvr>
  <p:transition spd="med">
    <p:zoom/>
  </p:transition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FBC65-B8B4-4E25-BF5A-BCA13CFAC38B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2854286"/>
      </p:ext>
    </p:extLst>
  </p:cSld>
  <p:clrMapOvr>
    <a:masterClrMapping/>
  </p:clrMapOvr>
  <p:transition spd="med">
    <p:zoom/>
  </p:transition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FBC65-B8B4-4E25-BF5A-BCA13CFAC38B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5459381"/>
      </p:ext>
    </p:extLst>
  </p:cSld>
  <p:clrMapOvr>
    <a:masterClrMapping/>
  </p:clrMapOvr>
  <p:transition spd="med">
    <p:zoom/>
  </p:transition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FBC65-B8B4-4E25-BF5A-BCA13CFAC38B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0720424"/>
      </p:ext>
    </p:extLst>
  </p:cSld>
  <p:clrMapOvr>
    <a:masterClrMapping/>
  </p:clrMapOvr>
  <p:transition spd="med">
    <p:zoom/>
  </p:transition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FFBC65-B8B4-4E25-BF5A-BCA13CFAC38B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0055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>
    <p:zoom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PMingLiU" pitchFamily="18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PMingLiU" pitchFamily="18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PMingLiU" pitchFamily="18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PMingLiU" pitchFamily="18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PMingLiU" pitchFamily="18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PMingLiU" pitchFamily="18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PMingLiU" pitchFamily="18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PMingLiU" pitchFamily="18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4941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spd="slow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86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5A889EB-C96E-4D6F-BDA1-BB8649B2B48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12E4274-AA13-482F-B58F-E56B9BD7C8A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0942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5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chart" Target="../charts/chart1.xml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5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7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jpeg"/><Relationship Id="rId11" Type="http://schemas.openxmlformats.org/officeDocument/2006/relationships/image" Target="../media/image35.jpeg"/><Relationship Id="rId5" Type="http://schemas.openxmlformats.org/officeDocument/2006/relationships/image" Target="../media/image30.jpeg"/><Relationship Id="rId15" Type="http://schemas.openxmlformats.org/officeDocument/2006/relationships/image" Target="../media/image39.jpeg"/><Relationship Id="rId10" Type="http://schemas.openxmlformats.org/officeDocument/2006/relationships/image" Target="../media/image5.png"/><Relationship Id="rId4" Type="http://schemas.openxmlformats.org/officeDocument/2006/relationships/image" Target="../media/image29.jpeg"/><Relationship Id="rId9" Type="http://schemas.openxmlformats.org/officeDocument/2006/relationships/image" Target="../media/image34.jpeg"/><Relationship Id="rId1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75" y="840866"/>
            <a:ext cx="91440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0" y="2708920"/>
            <a:ext cx="9159875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400" b="1" dirty="0" smtClean="0">
                <a:latin typeface="Century Gothic" pitchFamily="34" charset="0"/>
                <a:cs typeface="Times New Roman" pitchFamily="18" charset="0"/>
              </a:rPr>
              <a:t>Реализация</a:t>
            </a:r>
            <a:r>
              <a:rPr lang="ru-RU" altLang="ru-RU" sz="2400" b="1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altLang="ru-RU" sz="2400" b="1" dirty="0" smtClean="0">
                <a:latin typeface="Century Gothic" pitchFamily="34" charset="0"/>
                <a:cs typeface="Times New Roman" pitchFamily="18" charset="0"/>
              </a:rPr>
              <a:t>на территории Мурманской области</a:t>
            </a:r>
          </a:p>
          <a:p>
            <a:pPr algn="ctr"/>
            <a:r>
              <a:rPr lang="ru-RU" altLang="ru-RU" sz="2400" b="1" dirty="0" smtClean="0">
                <a:latin typeface="Century Gothic" pitchFamily="34" charset="0"/>
                <a:cs typeface="Times New Roman" pitchFamily="18" charset="0"/>
              </a:rPr>
              <a:t>мероприятий Года </a:t>
            </a:r>
            <a:r>
              <a:rPr lang="ru-RU" altLang="ru-RU" sz="2400" b="1" dirty="0">
                <a:latin typeface="Century Gothic" pitchFamily="34" charset="0"/>
                <a:cs typeface="Times New Roman" pitchFamily="18" charset="0"/>
              </a:rPr>
              <a:t>экологии </a:t>
            </a:r>
            <a:r>
              <a:rPr lang="ru-RU" altLang="ru-RU" sz="2400" b="1" dirty="0" smtClean="0">
                <a:latin typeface="Century Gothic" pitchFamily="34" charset="0"/>
                <a:cs typeface="Times New Roman" pitchFamily="18" charset="0"/>
              </a:rPr>
              <a:t>и </a:t>
            </a:r>
          </a:p>
          <a:p>
            <a:pPr algn="ctr"/>
            <a:r>
              <a:rPr lang="ru-RU" altLang="ru-RU" sz="2400" b="1" dirty="0" smtClean="0">
                <a:latin typeface="Century Gothic" pitchFamily="34" charset="0"/>
                <a:cs typeface="Times New Roman" pitchFamily="18" charset="0"/>
              </a:rPr>
              <a:t>Года особо охраняемых природных территорий</a:t>
            </a:r>
            <a:endParaRPr lang="ru-RU" altLang="ru-RU" sz="2400" b="1" dirty="0">
              <a:latin typeface="Century Gothic" pitchFamily="34" charset="0"/>
              <a:cs typeface="Times New Roman" pitchFamily="18" charset="0"/>
            </a:endParaRPr>
          </a:p>
        </p:txBody>
      </p:sp>
      <p:pic>
        <p:nvPicPr>
          <p:cNvPr id="11270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11082" y="5877272"/>
            <a:ext cx="1606292" cy="980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-10913" y="5804460"/>
            <a:ext cx="51435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 smtClean="0">
                <a:latin typeface="Century Gothic" pitchFamily="34" charset="0"/>
              </a:rPr>
              <a:t>Первый заместитель министра</a:t>
            </a:r>
          </a:p>
          <a:p>
            <a:r>
              <a:rPr lang="ru-RU" sz="1600" dirty="0" smtClean="0">
                <a:latin typeface="Century Gothic" pitchFamily="34" charset="0"/>
              </a:rPr>
              <a:t>природных ресурсов и экологии</a:t>
            </a:r>
          </a:p>
          <a:p>
            <a:r>
              <a:rPr lang="ru-RU" sz="1600" dirty="0" smtClean="0">
                <a:latin typeface="Century Gothic" pitchFamily="34" charset="0"/>
              </a:rPr>
              <a:t>Мурманской области</a:t>
            </a:r>
            <a:endParaRPr lang="ru-RU" sz="1600" dirty="0">
              <a:latin typeface="Century Gothic" pitchFamily="34" charset="0"/>
            </a:endParaRPr>
          </a:p>
          <a:p>
            <a:r>
              <a:rPr lang="ru-RU" sz="1600" dirty="0" smtClean="0">
                <a:latin typeface="Century Gothic" pitchFamily="34" charset="0"/>
              </a:rPr>
              <a:t>О.А. Носарева</a:t>
            </a:r>
            <a:endParaRPr lang="ru-RU" sz="1600" dirty="0">
              <a:latin typeface="Century Gothic" pitchFamily="34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300193" y="928688"/>
            <a:ext cx="2843808" cy="75713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50000"/>
              </a:spcBef>
              <a:spcAft>
                <a:spcPct val="20000"/>
              </a:spcAft>
              <a:buClr>
                <a:srgbClr val="CC0000"/>
              </a:buClr>
              <a:buSzPct val="125000"/>
              <a:buFont typeface="Wingdings" pitchFamily="2" charset="2"/>
              <a:buNone/>
            </a:pPr>
            <a:r>
              <a:rPr lang="ru-RU" sz="1600" dirty="0" smtClean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29 ноября 2017 </a:t>
            </a:r>
            <a:r>
              <a:rPr lang="ru-RU" sz="16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года</a:t>
            </a:r>
          </a:p>
          <a:p>
            <a:pPr marL="342900" indent="-342900" algn="ctr">
              <a:spcBef>
                <a:spcPct val="50000"/>
              </a:spcBef>
              <a:spcAft>
                <a:spcPct val="20000"/>
              </a:spcAft>
              <a:buClr>
                <a:srgbClr val="CC0000"/>
              </a:buClr>
              <a:buSzPct val="125000"/>
              <a:buFont typeface="Wingdings" pitchFamily="2" charset="2"/>
              <a:buNone/>
            </a:pPr>
            <a:r>
              <a:rPr lang="ru-RU" sz="16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г. </a:t>
            </a:r>
            <a:r>
              <a:rPr lang="ru-RU" sz="1600" dirty="0" smtClean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Мурманск</a:t>
            </a:r>
            <a:endParaRPr lang="ru-RU" sz="1600" dirty="0">
              <a:latin typeface="Century Gothic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7" name="Picture 3" descr="C:\Users\uer\Pictures\Эмблема года экологии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4220" y="5794134"/>
            <a:ext cx="2436862" cy="105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48039685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>
            <a:endCxn id="14" idx="0"/>
          </p:cNvCxnSpPr>
          <p:nvPr/>
        </p:nvCxnSpPr>
        <p:spPr bwMode="auto">
          <a:xfrm>
            <a:off x="4463988" y="836712"/>
            <a:ext cx="0" cy="2592288"/>
          </a:xfrm>
          <a:prstGeom prst="line">
            <a:avLst/>
          </a:prstGeom>
          <a:ln>
            <a:solidFill>
              <a:srgbClr val="43F7BB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14" idx="2"/>
          </p:cNvCxnSpPr>
          <p:nvPr/>
        </p:nvCxnSpPr>
        <p:spPr bwMode="auto">
          <a:xfrm>
            <a:off x="4463988" y="4077072"/>
            <a:ext cx="25534" cy="2552328"/>
          </a:xfrm>
          <a:prstGeom prst="line">
            <a:avLst/>
          </a:prstGeom>
          <a:ln>
            <a:solidFill>
              <a:srgbClr val="43F7BB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5366" y="1324893"/>
            <a:ext cx="3766569" cy="214406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3662" y="1324893"/>
            <a:ext cx="3783407" cy="214406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0" y="0"/>
            <a:ext cx="9144000" cy="684000"/>
          </a:xfrm>
          <a:prstGeom prst="rect">
            <a:avLst/>
          </a:prstGeom>
          <a:solidFill>
            <a:srgbClr val="43F7BB"/>
          </a:solidFill>
          <a:ln w="9525">
            <a:noFill/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ТЕМАТИЧЕСКИЙ САЙТ, ПОСВЯЩЕННЫЙ ПРОВЕДЕНИЮ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В МУРМАНСКОЙ ОБЛАСТИ ГОДА ЭКОЛОГИИ</a:t>
            </a: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8686800" y="6629400"/>
            <a:ext cx="457200" cy="2286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AD05FB97-5FF9-47B1-8081-BAF430E1CB9A}" type="slidenum">
              <a:rPr lang="ru-RU" altLang="ru-RU">
                <a:solidFill>
                  <a:srgbClr val="000000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 altLang="ru-RU" dirty="0">
              <a:solidFill>
                <a:srgbClr val="000000"/>
              </a:solidFill>
            </a:endParaRPr>
          </a:p>
        </p:txBody>
      </p:sp>
      <p:pic>
        <p:nvPicPr>
          <p:cNvPr id="6" name="Рисунок 13" descr="Гербы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072438" y="0"/>
            <a:ext cx="1071562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Скругленный прямоугольник 18"/>
          <p:cNvSpPr/>
          <p:nvPr/>
        </p:nvSpPr>
        <p:spPr bwMode="auto">
          <a:xfrm>
            <a:off x="323528" y="836712"/>
            <a:ext cx="2016224" cy="288032"/>
          </a:xfrm>
          <a:prstGeom prst="roundRect">
            <a:avLst>
              <a:gd name="adj" fmla="val 6949"/>
            </a:avLst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1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charset="0"/>
                <a:ea typeface="PMingLiU" pitchFamily="18" charset="-120"/>
              </a:rPr>
              <a:t>Главная страница</a:t>
            </a:r>
          </a:p>
        </p:txBody>
      </p:sp>
      <p:sp>
        <p:nvSpPr>
          <p:cNvPr id="20" name="Скругленный прямоугольник 19"/>
          <p:cNvSpPr/>
          <p:nvPr/>
        </p:nvSpPr>
        <p:spPr bwMode="auto">
          <a:xfrm>
            <a:off x="6265672" y="836712"/>
            <a:ext cx="2376264" cy="288032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1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charset="0"/>
                <a:ea typeface="PMingLiU" pitchFamily="18" charset="-120"/>
              </a:rPr>
              <a:t>Календарь событий</a:t>
            </a:r>
          </a:p>
        </p:txBody>
      </p:sp>
      <p:sp>
        <p:nvSpPr>
          <p:cNvPr id="21" name="Скругленный прямоугольник 20"/>
          <p:cNvSpPr/>
          <p:nvPr/>
        </p:nvSpPr>
        <p:spPr bwMode="auto">
          <a:xfrm>
            <a:off x="423662" y="3735350"/>
            <a:ext cx="1196009" cy="288032"/>
          </a:xfrm>
          <a:prstGeom prst="roundRect">
            <a:avLst>
              <a:gd name="adj" fmla="val 6949"/>
            </a:avLst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1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charset="0"/>
                <a:ea typeface="PMingLiU" pitchFamily="18" charset="-120"/>
              </a:rPr>
              <a:t>Новости</a:t>
            </a:r>
          </a:p>
        </p:txBody>
      </p:sp>
      <p:sp>
        <p:nvSpPr>
          <p:cNvPr id="22" name="Скругленный прямоугольник 21"/>
          <p:cNvSpPr/>
          <p:nvPr/>
        </p:nvSpPr>
        <p:spPr bwMode="auto">
          <a:xfrm>
            <a:off x="6596813" y="3735350"/>
            <a:ext cx="2016224" cy="288032"/>
          </a:xfrm>
          <a:prstGeom prst="roundRect">
            <a:avLst>
              <a:gd name="adj" fmla="val 6949"/>
            </a:avLst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1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charset="0"/>
                <a:ea typeface="PMingLiU" pitchFamily="18" charset="-120"/>
              </a:rPr>
              <a:t>Персона месяца</a:t>
            </a:r>
          </a:p>
        </p:txBody>
      </p:sp>
      <p:sp>
        <p:nvSpPr>
          <p:cNvPr id="14" name="Скругленный прямоугольник 13"/>
          <p:cNvSpPr/>
          <p:nvPr/>
        </p:nvSpPr>
        <p:spPr bwMode="auto">
          <a:xfrm>
            <a:off x="2699792" y="3429000"/>
            <a:ext cx="3528392" cy="64807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ru-RU" b="1" dirty="0" smtClean="0">
                <a:solidFill>
                  <a:schemeClr val="tx1"/>
                </a:solidFill>
                <a:latin typeface="Arial" charset="0"/>
                <a:ea typeface="PMingLiU" pitchFamily="18" charset="-120"/>
              </a:rPr>
              <a:t>Адрес тематического сайта: </a:t>
            </a:r>
            <a:r>
              <a:rPr kumimoji="1" lang="en-US" b="1" dirty="0" smtClean="0">
                <a:solidFill>
                  <a:schemeClr val="tx1"/>
                </a:solidFill>
                <a:latin typeface="Arial" charset="0"/>
                <a:ea typeface="PMingLiU" pitchFamily="18" charset="-120"/>
              </a:rPr>
              <a:t>http://</a:t>
            </a:r>
            <a:r>
              <a:rPr kumimoji="1" lang="ru-RU" b="1" dirty="0" smtClean="0">
                <a:solidFill>
                  <a:schemeClr val="tx1"/>
                </a:solidFill>
                <a:latin typeface="Arial" charset="0"/>
                <a:ea typeface="PMingLiU" pitchFamily="18" charset="-120"/>
              </a:rPr>
              <a:t>экология51.рф/</a:t>
            </a:r>
            <a:endParaRPr kumimoji="1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PMingLiU" pitchFamily="18" charset="-12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 bwMode="auto">
          <a:xfrm flipH="1" flipV="1">
            <a:off x="323528" y="3573016"/>
            <a:ext cx="2347511" cy="8384"/>
          </a:xfrm>
          <a:prstGeom prst="line">
            <a:avLst/>
          </a:prstGeom>
          <a:ln>
            <a:solidFill>
              <a:srgbClr val="43F7BB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3662" y="4254426"/>
            <a:ext cx="3783407" cy="237497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5366" y="4254426"/>
            <a:ext cx="3766570" cy="237497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cxnSp>
        <p:nvCxnSpPr>
          <p:cNvPr id="25" name="Прямая соединительная линия 24"/>
          <p:cNvCxnSpPr/>
          <p:nvPr/>
        </p:nvCxnSpPr>
        <p:spPr bwMode="auto">
          <a:xfrm flipH="1" flipV="1">
            <a:off x="6206558" y="3622284"/>
            <a:ext cx="2613914" cy="9010"/>
          </a:xfrm>
          <a:prstGeom prst="line">
            <a:avLst/>
          </a:prstGeom>
          <a:ln>
            <a:solidFill>
              <a:srgbClr val="43F7BB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96141678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C:\Documents and Settings\yuriryab\Рабочий стол\Карта России-Мурманск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50" y="1143000"/>
            <a:ext cx="7500938" cy="417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142875" y="5429250"/>
            <a:ext cx="47148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</a:pPr>
            <a:endParaRPr lang="ru-RU" sz="1600" dirty="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5364" name="Rectangle 7"/>
          <p:cNvSpPr>
            <a:spLocks noChangeArrowheads="1"/>
          </p:cNvSpPr>
          <p:nvPr/>
        </p:nvSpPr>
        <p:spPr bwMode="auto">
          <a:xfrm>
            <a:off x="928688" y="2571750"/>
            <a:ext cx="7272337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dirty="0">
                <a:solidFill>
                  <a:srgbClr val="000000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Спасибо за внимание</a:t>
            </a:r>
          </a:p>
        </p:txBody>
      </p:sp>
      <p:sp>
        <p:nvSpPr>
          <p:cNvPr id="15365" name="Oval 5"/>
          <p:cNvSpPr>
            <a:spLocks noChangeArrowheads="1"/>
          </p:cNvSpPr>
          <p:nvPr/>
        </p:nvSpPr>
        <p:spPr bwMode="auto">
          <a:xfrm>
            <a:off x="8686800" y="6629400"/>
            <a:ext cx="4572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  <a:latin typeface="Calibri" pitchFamily="34" charset="0"/>
              </a:rPr>
              <a:t>37</a:t>
            </a:r>
          </a:p>
        </p:txBody>
      </p:sp>
      <p:pic>
        <p:nvPicPr>
          <p:cNvPr id="15366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85063" y="5845175"/>
            <a:ext cx="1658937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Text Box 6"/>
          <p:cNvSpPr txBox="1">
            <a:spLocks noChangeArrowheads="1"/>
          </p:cNvSpPr>
          <p:nvPr/>
        </p:nvSpPr>
        <p:spPr bwMode="auto">
          <a:xfrm>
            <a:off x="6516216" y="599704"/>
            <a:ext cx="2555875" cy="75713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  <a:spcAft>
                <a:spcPct val="20000"/>
              </a:spcAft>
              <a:buClr>
                <a:srgbClr val="CC0000"/>
              </a:buClr>
              <a:buSzPct val="125000"/>
              <a:buFont typeface="Wingdings" pitchFamily="2" charset="2"/>
              <a:buNone/>
            </a:pPr>
            <a:r>
              <a:rPr lang="ru-RU" sz="16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29 ноября 2017 года</a:t>
            </a:r>
          </a:p>
          <a:p>
            <a:pPr marL="342900" indent="-342900" algn="ctr">
              <a:spcBef>
                <a:spcPct val="50000"/>
              </a:spcBef>
              <a:spcAft>
                <a:spcPct val="20000"/>
              </a:spcAft>
              <a:buClr>
                <a:srgbClr val="CC0000"/>
              </a:buClr>
              <a:buSzPct val="125000"/>
              <a:buFont typeface="Wingdings" pitchFamily="2" charset="2"/>
              <a:buNone/>
            </a:pPr>
            <a:r>
              <a:rPr lang="ru-RU" sz="16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г. Мурманск</a:t>
            </a: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0" y="5661248"/>
            <a:ext cx="51435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>
                <a:latin typeface="Century Gothic" pitchFamily="34" charset="0"/>
              </a:rPr>
              <a:t>Первый заместитель министра</a:t>
            </a:r>
          </a:p>
          <a:p>
            <a:r>
              <a:rPr lang="ru-RU" sz="1600" dirty="0" smtClean="0">
                <a:latin typeface="Century Gothic" pitchFamily="34" charset="0"/>
              </a:rPr>
              <a:t>природных </a:t>
            </a:r>
            <a:r>
              <a:rPr lang="ru-RU" sz="1600" dirty="0">
                <a:latin typeface="Century Gothic" pitchFamily="34" charset="0"/>
              </a:rPr>
              <a:t>ресурсов и экологии</a:t>
            </a:r>
          </a:p>
          <a:p>
            <a:r>
              <a:rPr lang="ru-RU" sz="1600" dirty="0">
                <a:latin typeface="Century Gothic" pitchFamily="34" charset="0"/>
              </a:rPr>
              <a:t>Мурманской области</a:t>
            </a:r>
          </a:p>
          <a:p>
            <a:r>
              <a:rPr lang="ru-RU" sz="1600" dirty="0">
                <a:latin typeface="Century Gothic" pitchFamily="34" charset="0"/>
              </a:rPr>
              <a:t>О.А. Носарева</a:t>
            </a:r>
          </a:p>
        </p:txBody>
      </p:sp>
      <p:pic>
        <p:nvPicPr>
          <p:cNvPr id="9" name="Picture 3" descr="C:\Users\uer\Pictures\Эмблема года экологии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4220" y="5845174"/>
            <a:ext cx="2436862" cy="101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2012686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7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1675" y="5658344"/>
            <a:ext cx="2856314" cy="1199656"/>
          </a:xfrm>
          <a:prstGeom prst="rect">
            <a:avLst/>
          </a:prstGeom>
        </p:spPr>
      </p:pic>
      <p:sp>
        <p:nvSpPr>
          <p:cNvPr id="25" name="Заголовок 1"/>
          <p:cNvSpPr txBox="1">
            <a:spLocks/>
          </p:cNvSpPr>
          <p:nvPr/>
        </p:nvSpPr>
        <p:spPr bwMode="auto">
          <a:xfrm>
            <a:off x="-10903" y="-9938"/>
            <a:ext cx="9144000" cy="764704"/>
          </a:xfrm>
          <a:prstGeom prst="rect">
            <a:avLst/>
          </a:prstGeom>
          <a:solidFill>
            <a:srgbClr val="43F7BB"/>
          </a:solidFill>
          <a:ln w="9525">
            <a:solidFill>
              <a:srgbClr val="6699FF"/>
            </a:solidFill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ru-RU" altLang="ru-RU" sz="2000" b="1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2017 - ГОД ЭКОЛОГИИ И ГОД ОСОБО ОХРАНЯЕМЫХ </a:t>
            </a:r>
          </a:p>
          <a:p>
            <a:pPr marL="0" indent="0">
              <a:buFontTx/>
              <a:buNone/>
            </a:pPr>
            <a:r>
              <a:rPr lang="ru-RU" altLang="ru-RU" sz="2000" b="1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ПРИРОДНЫХ ТЕРРИТОРИЙ В РОССИЙСКОЙ ФЕДЕРАЦИИ</a:t>
            </a:r>
            <a:endParaRPr lang="ru-RU" altLang="ru-RU" sz="2000" dirty="0" smtClean="0">
              <a:solidFill>
                <a:srgbClr val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4099" name="Oval 4"/>
          <p:cNvSpPr>
            <a:spLocks noChangeArrowheads="1"/>
          </p:cNvSpPr>
          <p:nvPr/>
        </p:nvSpPr>
        <p:spPr bwMode="auto">
          <a:xfrm>
            <a:off x="8686800" y="6629400"/>
            <a:ext cx="457200" cy="2286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fld id="{AD05FB97-5FF9-47B1-8081-BAF430E1CB9A}" type="slidenum">
              <a:rPr lang="ru-RU" altLang="ru-RU"/>
              <a:pPr algn="ctr"/>
              <a:t>2</a:t>
            </a:fld>
            <a:endParaRPr lang="ru-RU" altLang="ru-RU" dirty="0"/>
          </a:p>
        </p:txBody>
      </p:sp>
      <p:pic>
        <p:nvPicPr>
          <p:cNvPr id="4100" name="Рисунок 13" descr="Гербы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072438" y="15768"/>
            <a:ext cx="1071562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Прямоугольник 27"/>
          <p:cNvSpPr/>
          <p:nvPr/>
        </p:nvSpPr>
        <p:spPr>
          <a:xfrm>
            <a:off x="487760" y="1146006"/>
            <a:ext cx="3652192" cy="646331"/>
          </a:xfrm>
          <a:prstGeom prst="rect">
            <a:avLst/>
          </a:prstGeom>
          <a:solidFill>
            <a:srgbClr val="92D050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/>
              <a:t>Указ Президента Российской Федерации </a:t>
            </a:r>
          </a:p>
          <a:p>
            <a:pPr algn="ctr"/>
            <a:r>
              <a:rPr lang="ru-RU" sz="1200" b="1" dirty="0" smtClean="0"/>
              <a:t>от </a:t>
            </a:r>
            <a:r>
              <a:rPr lang="ru-RU" sz="1200" b="1" dirty="0" smtClean="0">
                <a:latin typeface="+mj-lt"/>
              </a:rPr>
              <a:t>05.01.2016</a:t>
            </a:r>
            <a:r>
              <a:rPr lang="ru-RU" sz="1200" b="1" dirty="0" smtClean="0"/>
              <a:t> № 7 «О проведении в Российской Федерации Года экологии» 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69235" y="2249981"/>
            <a:ext cx="3670717" cy="830997"/>
          </a:xfrm>
          <a:prstGeom prst="rect">
            <a:avLst/>
          </a:prstGeom>
          <a:solidFill>
            <a:srgbClr val="92D050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/>
              <a:t>Указ Президента Российской Федерации </a:t>
            </a:r>
          </a:p>
          <a:p>
            <a:pPr algn="ctr"/>
            <a:r>
              <a:rPr lang="ru-RU" sz="1200" b="1" dirty="0" smtClean="0"/>
              <a:t>от 01.08.2015 № 392 «О проведении в Российской Федерации Года особо охраняемых природных территорий» 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469235" y="3460167"/>
            <a:ext cx="3670717" cy="1015663"/>
          </a:xfrm>
          <a:prstGeom prst="rect">
            <a:avLst/>
          </a:prstGeom>
          <a:solidFill>
            <a:srgbClr val="92D050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/>
              <a:t>Распоряжение Правительства РФ </a:t>
            </a:r>
          </a:p>
          <a:p>
            <a:pPr algn="ctr"/>
            <a:r>
              <a:rPr lang="ru-RU" sz="1200" b="1" dirty="0" smtClean="0"/>
              <a:t>от 02.06.2016 № 1082-р об утверждении Плана основных мероприятий по проведению </a:t>
            </a:r>
          </a:p>
          <a:p>
            <a:pPr algn="ctr"/>
            <a:r>
              <a:rPr lang="ru-RU" sz="1200" b="1" dirty="0" smtClean="0"/>
              <a:t>в  2017 году в Российской Федерации Года экологии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487760" y="4869160"/>
            <a:ext cx="3661454" cy="1200329"/>
          </a:xfrm>
          <a:prstGeom prst="rect">
            <a:avLst/>
          </a:prstGeom>
          <a:solidFill>
            <a:srgbClr val="92D050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/>
              <a:t>Распоряжение Правительства РФ </a:t>
            </a:r>
          </a:p>
          <a:p>
            <a:pPr algn="ctr"/>
            <a:r>
              <a:rPr lang="ru-RU" sz="1200" b="1" dirty="0" smtClean="0"/>
              <a:t>от 26.12.2015 № 2720-р об утверждении Плана основных мероприятий по проведению в 2017 году в Российской Федерации Года особо охраняемых природных территорий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xmlns="" val="2741366334"/>
              </p:ext>
            </p:extLst>
          </p:nvPr>
        </p:nvGraphicFramePr>
        <p:xfrm>
          <a:off x="4283968" y="837000"/>
          <a:ext cx="4860032" cy="5328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" name="Picture 3" descr="C:\Users\uer\Pictures\Эмблема года экологии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632873"/>
            <a:ext cx="2436862" cy="105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33787186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1"/>
          <p:cNvSpPr txBox="1">
            <a:spLocks/>
          </p:cNvSpPr>
          <p:nvPr/>
        </p:nvSpPr>
        <p:spPr bwMode="auto">
          <a:xfrm>
            <a:off x="0" y="0"/>
            <a:ext cx="9144000" cy="764704"/>
          </a:xfrm>
          <a:prstGeom prst="rect">
            <a:avLst/>
          </a:prstGeom>
          <a:solidFill>
            <a:srgbClr val="43F7BB"/>
          </a:solidFill>
          <a:ln w="9525">
            <a:noFill/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ru-RU" altLang="ru-RU" sz="2000" b="1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СТРУКТУРА РЕГИОНАЛЬНОГО ПЛАНА</a:t>
            </a:r>
            <a:endParaRPr lang="ru-RU" altLang="ru-RU" sz="2000" dirty="0" smtClean="0">
              <a:solidFill>
                <a:srgbClr val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4099" name="Oval 4"/>
          <p:cNvSpPr>
            <a:spLocks noChangeArrowheads="1"/>
          </p:cNvSpPr>
          <p:nvPr/>
        </p:nvSpPr>
        <p:spPr bwMode="auto">
          <a:xfrm>
            <a:off x="8686800" y="6629400"/>
            <a:ext cx="457200" cy="2286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fld id="{AD05FB97-5FF9-47B1-8081-BAF430E1CB9A}" type="slidenum">
              <a:rPr lang="ru-RU" altLang="ru-RU"/>
              <a:pPr algn="ctr"/>
              <a:t>3</a:t>
            </a:fld>
            <a:endParaRPr lang="ru-RU" altLang="ru-RU" dirty="0"/>
          </a:p>
        </p:txBody>
      </p:sp>
      <p:pic>
        <p:nvPicPr>
          <p:cNvPr id="4100" name="Рисунок 13" descr="Гербы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072438" y="15768"/>
            <a:ext cx="1071562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566042" y="3454566"/>
            <a:ext cx="5710553" cy="386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Прямоугольник 37"/>
          <p:cNvSpPr/>
          <p:nvPr/>
        </p:nvSpPr>
        <p:spPr bwMode="auto">
          <a:xfrm>
            <a:off x="6668628" y="1803963"/>
            <a:ext cx="2304256" cy="349188"/>
          </a:xfrm>
          <a:prstGeom prst="rect">
            <a:avLst/>
          </a:prstGeom>
          <a:ln>
            <a:headEnd type="none" w="med" len="med"/>
            <a:tailEnd type="none" w="med" len="me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PMingLiU" pitchFamily="18" charset="-120"/>
              </a:rPr>
              <a:t>федеральный</a:t>
            </a:r>
          </a:p>
        </p:txBody>
      </p:sp>
      <p:sp>
        <p:nvSpPr>
          <p:cNvPr id="39" name="Прямоугольник 38"/>
          <p:cNvSpPr/>
          <p:nvPr/>
        </p:nvSpPr>
        <p:spPr bwMode="auto">
          <a:xfrm>
            <a:off x="6693376" y="2333567"/>
            <a:ext cx="2304256" cy="349188"/>
          </a:xfrm>
          <a:prstGeom prst="rect">
            <a:avLst/>
          </a:prstGeom>
          <a:ln>
            <a:headEnd type="none" w="med" len="med"/>
            <a:tailEnd type="none" w="med" len="me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PMingLiU" pitchFamily="18" charset="-120"/>
              </a:rPr>
              <a:t>региональный</a:t>
            </a:r>
          </a:p>
        </p:txBody>
      </p:sp>
      <p:sp>
        <p:nvSpPr>
          <p:cNvPr id="40" name="Прямоугольник 39"/>
          <p:cNvSpPr/>
          <p:nvPr/>
        </p:nvSpPr>
        <p:spPr bwMode="auto">
          <a:xfrm>
            <a:off x="6693376" y="2860025"/>
            <a:ext cx="2304256" cy="349188"/>
          </a:xfrm>
          <a:prstGeom prst="rect">
            <a:avLst/>
          </a:prstGeom>
          <a:ln>
            <a:headEnd type="none" w="med" len="med"/>
            <a:tailEnd type="none" w="med" len="me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PMingLiU" pitchFamily="18" charset="-120"/>
              </a:rPr>
              <a:t>муниципальный</a:t>
            </a:r>
          </a:p>
        </p:txBody>
      </p:sp>
      <p:sp>
        <p:nvSpPr>
          <p:cNvPr id="41" name="Прямоугольник 40"/>
          <p:cNvSpPr/>
          <p:nvPr/>
        </p:nvSpPr>
        <p:spPr bwMode="auto">
          <a:xfrm>
            <a:off x="6693376" y="3409545"/>
            <a:ext cx="2304256" cy="349188"/>
          </a:xfrm>
          <a:prstGeom prst="rect">
            <a:avLst/>
          </a:prstGeom>
          <a:ln>
            <a:headEnd type="none" w="med" len="med"/>
            <a:tailEnd type="none" w="med" len="me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PMingLiU" pitchFamily="18" charset="-120"/>
              </a:rPr>
              <a:t>корпоративный</a:t>
            </a:r>
          </a:p>
        </p:txBody>
      </p:sp>
      <p:sp>
        <p:nvSpPr>
          <p:cNvPr id="42" name="Прямоугольник 41"/>
          <p:cNvSpPr/>
          <p:nvPr/>
        </p:nvSpPr>
        <p:spPr bwMode="auto">
          <a:xfrm>
            <a:off x="6665318" y="1173745"/>
            <a:ext cx="2304256" cy="472974"/>
          </a:xfrm>
          <a:prstGeom prst="rect">
            <a:avLst/>
          </a:prstGeom>
          <a:solidFill>
            <a:srgbClr val="00B0F0"/>
          </a:solidFill>
          <a:ln>
            <a:headEnd type="none" w="med" len="med"/>
            <a:tailEnd type="none" w="med" len="me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ru-RU" sz="1600" b="1" dirty="0">
                <a:solidFill>
                  <a:schemeClr val="tx1"/>
                </a:solidFill>
                <a:latin typeface="Arial" charset="0"/>
                <a:ea typeface="PMingLiU" pitchFamily="18" charset="-120"/>
              </a:rPr>
              <a:t>УРОВНИ: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998" y="876967"/>
            <a:ext cx="1341757" cy="709953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Picture 3" descr="DSC00887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05998" y="3334546"/>
            <a:ext cx="1368151" cy="62631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mpr.gov-murman.ru/upload/resize_cache/iblock/27d/300_200_1/123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15920" y="1759666"/>
            <a:ext cx="1371211" cy="626311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mpr.gov-murman.ru/upload/resize_cache/iblock/544/300_200_1/5555a9faddc3c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12627" y="4856673"/>
            <a:ext cx="1354891" cy="626311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32240" y="5624044"/>
            <a:ext cx="1341910" cy="91612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Картинки по запросу твердые коммунальные отходы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01030" y="4101917"/>
            <a:ext cx="1386101" cy="61369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атмосферный воздух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12620" y="2547105"/>
            <a:ext cx="1374505" cy="6263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Скругленный прямоугольник 28"/>
          <p:cNvSpPr/>
          <p:nvPr/>
        </p:nvSpPr>
        <p:spPr bwMode="auto">
          <a:xfrm>
            <a:off x="1574150" y="876968"/>
            <a:ext cx="4814331" cy="586673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/>
            </a:outerShdw>
            <a:softEdge rad="317500"/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PMingLiU" pitchFamily="18" charset="-120"/>
            </a:endParaRPr>
          </a:p>
        </p:txBody>
      </p:sp>
      <p:graphicFrame>
        <p:nvGraphicFramePr>
          <p:cNvPr id="31" name="Диаграмма 30"/>
          <p:cNvGraphicFramePr/>
          <p:nvPr>
            <p:extLst>
              <p:ext uri="{D42A27DB-BD31-4B8C-83A1-F6EECF244321}">
                <p14:modId xmlns:p14="http://schemas.microsoft.com/office/powerpoint/2010/main" xmlns="" val="3416319306"/>
              </p:ext>
            </p:extLst>
          </p:nvPr>
        </p:nvGraphicFramePr>
        <p:xfrm>
          <a:off x="1873915" y="838874"/>
          <a:ext cx="4253818" cy="5149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32" name="Прямоугольник 31"/>
          <p:cNvSpPr/>
          <p:nvPr/>
        </p:nvSpPr>
        <p:spPr bwMode="auto">
          <a:xfrm>
            <a:off x="6603207" y="4242731"/>
            <a:ext cx="2445289" cy="428464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ru-RU" sz="1600" b="1" dirty="0" smtClean="0">
                <a:solidFill>
                  <a:schemeClr val="tx1"/>
                </a:solidFill>
                <a:latin typeface="Arial" charset="0"/>
                <a:ea typeface="PMingLiU" pitchFamily="18" charset="-120"/>
              </a:rPr>
              <a:t>112 мероприятий</a:t>
            </a:r>
            <a:endParaRPr kumimoji="1" lang="ru-RU" sz="1600" b="1" dirty="0">
              <a:solidFill>
                <a:schemeClr val="tx1"/>
              </a:solidFill>
              <a:latin typeface="Arial" charset="0"/>
              <a:ea typeface="PMingLiU" pitchFamily="18" charset="-120"/>
            </a:endParaRPr>
          </a:p>
        </p:txBody>
      </p:sp>
      <p:sp>
        <p:nvSpPr>
          <p:cNvPr id="33" name="Прямоугольник 32"/>
          <p:cNvSpPr/>
          <p:nvPr/>
        </p:nvSpPr>
        <p:spPr bwMode="auto">
          <a:xfrm>
            <a:off x="6614454" y="4792251"/>
            <a:ext cx="2445289" cy="690733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PMingLiU" pitchFamily="18" charset="-120"/>
              </a:rPr>
              <a:t>7 стратегических</a:t>
            </a:r>
            <a:r>
              <a:rPr kumimoji="1" lang="ru-RU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PMingLiU" pitchFamily="18" charset="-120"/>
              </a:rPr>
              <a:t> направлений</a:t>
            </a:r>
            <a:endParaRPr kumimoji="1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PMingLiU" pitchFamily="18" charset="-120"/>
            </a:endParaRPr>
          </a:p>
        </p:txBody>
      </p:sp>
      <p:sp>
        <p:nvSpPr>
          <p:cNvPr id="35" name="Прямоугольник 34"/>
          <p:cNvSpPr/>
          <p:nvPr/>
        </p:nvSpPr>
        <p:spPr bwMode="auto">
          <a:xfrm>
            <a:off x="6614454" y="5624045"/>
            <a:ext cx="2445289" cy="602424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PMingLiU" pitchFamily="18" charset="-120"/>
              </a:rPr>
              <a:t>3,4</a:t>
            </a:r>
            <a:r>
              <a:rPr kumimoji="1" lang="ru-RU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PMingLiU" pitchFamily="18" charset="-120"/>
              </a:rPr>
              <a:t> млрд. рублей инвестиций</a:t>
            </a:r>
            <a:endParaRPr kumimoji="1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PMingLiU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7895930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право 3"/>
          <p:cNvSpPr/>
          <p:nvPr/>
        </p:nvSpPr>
        <p:spPr bwMode="auto">
          <a:xfrm>
            <a:off x="4735903" y="772503"/>
            <a:ext cx="692548" cy="3437518"/>
          </a:xfrm>
          <a:prstGeom prst="right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PMingLiU" pitchFamily="18" charset="-120"/>
            </a:endParaRPr>
          </a:p>
        </p:txBody>
      </p:sp>
      <p:pic>
        <p:nvPicPr>
          <p:cNvPr id="1034" name="Picture 10" descr="Картинки по запросу выпуск сточных= вод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56418" y="684000"/>
            <a:ext cx="3495161" cy="134771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Заголовок 1"/>
          <p:cNvSpPr txBox="1">
            <a:spLocks/>
          </p:cNvSpPr>
          <p:nvPr/>
        </p:nvSpPr>
        <p:spPr bwMode="auto">
          <a:xfrm>
            <a:off x="0" y="0"/>
            <a:ext cx="9144000" cy="684000"/>
          </a:xfrm>
          <a:prstGeom prst="rect">
            <a:avLst/>
          </a:prstGeom>
          <a:solidFill>
            <a:srgbClr val="66FFCC"/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>
              <a:spcBef>
                <a:spcPct val="0"/>
              </a:spcBef>
              <a:buNone/>
              <a:defRPr sz="2000" b="1"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 fontAlgn="base">
              <a:spcBef>
                <a:spcPts val="0"/>
              </a:spcBef>
              <a:spcAft>
                <a:spcPct val="0"/>
              </a:spcAft>
              <a:defRPr/>
            </a:pPr>
            <a:r>
              <a:rPr lang="ru-RU" altLang="ru-RU" dirty="0" smtClean="0"/>
              <a:t>ПОДДЕРЖКА МЕРОПРИЯТИЙ ГОДА ЭКОЛОГИИ </a:t>
            </a:r>
          </a:p>
          <a:p>
            <a:pPr lvl="0" fontAlgn="base">
              <a:spcBef>
                <a:spcPts val="0"/>
              </a:spcBef>
              <a:spcAft>
                <a:spcPct val="0"/>
              </a:spcAft>
              <a:defRPr/>
            </a:pPr>
            <a:r>
              <a:rPr lang="ru-RU" altLang="ru-RU" dirty="0" smtClean="0"/>
              <a:t>ПРОМЫШЛЕННЫМИ ПРЕДПРИЯТИЯМИ</a:t>
            </a:r>
            <a:endParaRPr kumimoji="1" lang="ru-RU" altLang="ru-RU" b="0" dirty="0">
              <a:solidFill>
                <a:srgbClr val="000000"/>
              </a:solidFill>
              <a:ea typeface="Arial Unicode MS" pitchFamily="34" charset="-128"/>
            </a:endParaRPr>
          </a:p>
        </p:txBody>
      </p:sp>
      <p:pic>
        <p:nvPicPr>
          <p:cNvPr id="7172" name="Рисунок 13" descr="Гербы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72438" y="0"/>
            <a:ext cx="1071562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Oval 4"/>
          <p:cNvSpPr>
            <a:spLocks noChangeArrowheads="1"/>
          </p:cNvSpPr>
          <p:nvPr/>
        </p:nvSpPr>
        <p:spPr bwMode="auto">
          <a:xfrm>
            <a:off x="8686800" y="6629400"/>
            <a:ext cx="457200" cy="2286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fld id="{AD05FB97-5FF9-47B1-8081-BAF430E1CB9A}" type="slidenum">
              <a:rPr lang="ru-RU" altLang="ru-RU"/>
              <a:pPr algn="ctr"/>
              <a:t>4</a:t>
            </a:fld>
            <a:endParaRPr lang="ru-RU" altLang="ru-RU" dirty="0"/>
          </a:p>
        </p:txBody>
      </p:sp>
      <p:sp>
        <p:nvSpPr>
          <p:cNvPr id="2" name="Скругленный прямоугольник 1"/>
          <p:cNvSpPr/>
          <p:nvPr/>
        </p:nvSpPr>
        <p:spPr bwMode="auto">
          <a:xfrm>
            <a:off x="197215" y="841727"/>
            <a:ext cx="4464496" cy="43204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PMingLiU" pitchFamily="18" charset="-120"/>
              </a:rPr>
              <a:t>ПАО ГМК «Норильский Никель»</a:t>
            </a: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186543" y="1407189"/>
            <a:ext cx="4464496" cy="43204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PMingLiU" pitchFamily="18" charset="-120"/>
              </a:rPr>
              <a:t>АО «Апатит»</a:t>
            </a: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186543" y="1976785"/>
            <a:ext cx="4464496" cy="43204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PMingLiU" pitchFamily="18" charset="-120"/>
              </a:rPr>
              <a:t>ПАО «ТГК-1»</a:t>
            </a: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180951" y="3298379"/>
            <a:ext cx="4475679" cy="43204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PMingLiU" pitchFamily="18" charset="-120"/>
              </a:rPr>
              <a:t>ООО «Газпром флот»</a:t>
            </a: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195407" y="2512830"/>
            <a:ext cx="4464496" cy="66884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PMingLiU" pitchFamily="18" charset="-120"/>
              </a:rPr>
              <a:t>АО «Концерн Росэнергоатом» «Кольская атомная станция»</a:t>
            </a:r>
          </a:p>
        </p:txBody>
      </p:sp>
      <p:sp>
        <p:nvSpPr>
          <p:cNvPr id="3" name="Прямоугольник 2"/>
          <p:cNvSpPr/>
          <p:nvPr/>
        </p:nvSpPr>
        <p:spPr>
          <a:xfrm rot="16200000">
            <a:off x="4106956" y="2306595"/>
            <a:ext cx="18174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prstClr val="black"/>
                </a:solidFill>
                <a:latin typeface="Arial" charset="0"/>
              </a:rPr>
              <a:t>1,6 млрд. </a:t>
            </a:r>
            <a:r>
              <a:rPr lang="ru-RU" b="1" i="1" dirty="0">
                <a:solidFill>
                  <a:prstClr val="black"/>
                </a:solidFill>
                <a:latin typeface="Arial" charset="0"/>
              </a:rPr>
              <a:t>руб.</a:t>
            </a:r>
          </a:p>
        </p:txBody>
      </p:sp>
      <p:sp>
        <p:nvSpPr>
          <p:cNvPr id="6" name="Стрелка вправо 5"/>
          <p:cNvSpPr/>
          <p:nvPr/>
        </p:nvSpPr>
        <p:spPr bwMode="auto">
          <a:xfrm rot="5400000">
            <a:off x="2098203" y="1986101"/>
            <a:ext cx="678594" cy="4392488"/>
          </a:xfrm>
          <a:prstGeom prst="rightArrow">
            <a:avLst/>
          </a:prstGeom>
          <a:solidFill>
            <a:srgbClr val="6C6CEE"/>
          </a:solidFill>
          <a:ln w="9525" cap="flat" cmpd="sng" algn="ctr">
            <a:solidFill>
              <a:srgbClr val="6C6CEE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PMingLiU" pitchFamily="18" charset="-120"/>
            </a:endParaRPr>
          </a:p>
        </p:txBody>
      </p:sp>
      <p:pic>
        <p:nvPicPr>
          <p:cNvPr id="1030" name="Picture 6" descr="Картинки по запросу снижение выбросов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6262" y="2874095"/>
            <a:ext cx="3535906" cy="148995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25802" y="4746882"/>
            <a:ext cx="1206017" cy="186560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87267" y="4929582"/>
            <a:ext cx="3528392" cy="174356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05368" y="4822138"/>
            <a:ext cx="1763562" cy="185848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4843024"/>
            <a:ext cx="2229312" cy="183759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5" name="Скругленный прямоугольник 24"/>
          <p:cNvSpPr/>
          <p:nvPr/>
        </p:nvSpPr>
        <p:spPr bwMode="auto">
          <a:xfrm>
            <a:off x="5467072" y="1983213"/>
            <a:ext cx="3564442" cy="1016098"/>
          </a:xfrm>
          <a:prstGeom prst="roundRect">
            <a:avLst/>
          </a:prstGeom>
          <a:solidFill>
            <a:srgbClr val="5FEB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PMingLiU" pitchFamily="18" charset="-120"/>
                <a:cs typeface="Times New Roman" panose="02020603050405020304" pitchFamily="18" charset="0"/>
              </a:rPr>
              <a:t>Снижение негативного воздействия на водные объекты и атмосферный</a:t>
            </a:r>
            <a:r>
              <a:rPr kumimoji="1" lang="ru-RU" sz="18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PMingLiU" pitchFamily="18" charset="-120"/>
                <a:cs typeface="Times New Roman" panose="02020603050405020304" pitchFamily="18" charset="0"/>
              </a:rPr>
              <a:t> воздух</a:t>
            </a:r>
            <a:endParaRPr kumimoji="1" lang="ru-RU" sz="1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PMingLiU" pitchFamily="18" charset="-12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368346" y="3979803"/>
            <a:ext cx="22751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prstClr val="black"/>
                </a:solidFill>
                <a:latin typeface="Arial" charset="0"/>
              </a:rPr>
              <a:t>8,9 млн. </a:t>
            </a:r>
            <a:r>
              <a:rPr lang="ru-RU" sz="2000" b="1" i="1" dirty="0">
                <a:solidFill>
                  <a:prstClr val="black"/>
                </a:solidFill>
                <a:latin typeface="Arial" charset="0"/>
              </a:rPr>
              <a:t>руб.</a:t>
            </a:r>
          </a:p>
        </p:txBody>
      </p:sp>
      <p:sp>
        <p:nvSpPr>
          <p:cNvPr id="32" name="Скругленный прямоугольник 31"/>
          <p:cNvSpPr/>
          <p:nvPr/>
        </p:nvSpPr>
        <p:spPr bwMode="auto">
          <a:xfrm>
            <a:off x="277435" y="4555831"/>
            <a:ext cx="8674144" cy="44215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PMingLiU" pitchFamily="18" charset="-120"/>
                <a:cs typeface="Times New Roman" panose="02020603050405020304" pitchFamily="18" charset="0"/>
              </a:rPr>
              <a:t>Реализация мероприятий Года экологии и Года ООПТ</a:t>
            </a:r>
          </a:p>
        </p:txBody>
      </p:sp>
    </p:spTree>
    <p:extLst>
      <p:ext uri="{BB962C8B-B14F-4D97-AF65-F5344CB8AC3E}">
        <p14:creationId xmlns:p14="http://schemas.microsoft.com/office/powerpoint/2010/main" xmlns="" val="259638116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07504" y="1052736"/>
            <a:ext cx="6336704" cy="4896544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0" y="-31537"/>
            <a:ext cx="9144000" cy="684000"/>
          </a:xfrm>
          <a:prstGeom prst="rect">
            <a:avLst/>
          </a:prstGeom>
          <a:solidFill>
            <a:srgbClr val="66FFCC"/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>
              <a:spcBef>
                <a:spcPct val="0"/>
              </a:spcBef>
              <a:buNone/>
              <a:defRPr sz="2000" b="1"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 fontAlgn="base">
              <a:spcBef>
                <a:spcPts val="0"/>
              </a:spcBef>
              <a:spcAft>
                <a:spcPct val="0"/>
              </a:spcAft>
              <a:defRPr/>
            </a:pPr>
            <a:r>
              <a:rPr lang="ru-RU" altLang="ru-RU" dirty="0" smtClean="0"/>
              <a:t>ОСОБО ОХРАНЯЕМЫЕ ПРИРОДНЫЕ ТЕРРИТОРИИ</a:t>
            </a:r>
            <a:endParaRPr kumimoji="1" lang="ru-RU" altLang="ru-RU" b="0" dirty="0">
              <a:solidFill>
                <a:srgbClr val="000000"/>
              </a:solidFill>
              <a:ea typeface="Arial Unicode MS" pitchFamily="34" charset="-128"/>
            </a:endParaRPr>
          </a:p>
        </p:txBody>
      </p:sp>
      <p:sp>
        <p:nvSpPr>
          <p:cNvPr id="50" name="Oval 4"/>
          <p:cNvSpPr>
            <a:spLocks noChangeArrowheads="1"/>
          </p:cNvSpPr>
          <p:nvPr/>
        </p:nvSpPr>
        <p:spPr bwMode="auto">
          <a:xfrm>
            <a:off x="8686800" y="6629400"/>
            <a:ext cx="457200" cy="2286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fld id="{C3E22D5F-84EB-4940-AE77-9085DFA735A7}" type="slidenum">
              <a:rPr lang="ru-RU" smtClean="0">
                <a:solidFill>
                  <a:prstClr val="black"/>
                </a:solidFill>
              </a:rPr>
              <a:pPr algn="ctr"/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2" name="Oval 4"/>
          <p:cNvSpPr>
            <a:spLocks noChangeArrowheads="1"/>
          </p:cNvSpPr>
          <p:nvPr/>
        </p:nvSpPr>
        <p:spPr bwMode="auto">
          <a:xfrm>
            <a:off x="8686800" y="6629400"/>
            <a:ext cx="457200" cy="2286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3" name="Нашивка 4"/>
          <p:cNvSpPr/>
          <p:nvPr/>
        </p:nvSpPr>
        <p:spPr>
          <a:xfrm>
            <a:off x="3972597" y="3172113"/>
            <a:ext cx="1198806" cy="51377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" tIns="5715" rIns="5715" bIns="5715" numCol="1" spcCol="1270" anchor="ctr" anchorCtr="0">
            <a:noAutofit/>
          </a:bodyPr>
          <a:lstStyle/>
          <a:p>
            <a:pPr algn="ctr" defTabSz="40005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900" b="1" dirty="0" smtClean="0">
                <a:solidFill>
                  <a:prstClr val="white"/>
                </a:solidFill>
              </a:rPr>
              <a:t>ЕДИНА КОНЦЕПЦИЯ</a:t>
            </a:r>
            <a:endParaRPr lang="ru-RU" sz="900" b="1" dirty="0">
              <a:solidFill>
                <a:prstClr val="white"/>
              </a:solidFill>
            </a:endParaRPr>
          </a:p>
        </p:txBody>
      </p:sp>
      <p:pic>
        <p:nvPicPr>
          <p:cNvPr id="20" name="Рисунок 13" descr="Гербы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072438" y="0"/>
            <a:ext cx="1071562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4561915"/>
              </p:ext>
            </p:extLst>
          </p:nvPr>
        </p:nvGraphicFramePr>
        <p:xfrm>
          <a:off x="6444208" y="764704"/>
          <a:ext cx="2471192" cy="2088231"/>
        </p:xfrm>
        <a:graphic>
          <a:graphicData uri="http://schemas.openxmlformats.org/drawingml/2006/table">
            <a:tbl>
              <a:tblPr firstRow="1" bandRow="1">
                <a:effectLst/>
                <a:tableStyleId>{3C2FFA5D-87B4-456A-9821-1D502468CF0F}</a:tableStyleId>
              </a:tblPr>
              <a:tblGrid>
                <a:gridCol w="2471192"/>
              </a:tblGrid>
              <a:tr h="35610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Сегодня:</a:t>
                      </a:r>
                      <a:endParaRPr lang="ru-RU" sz="14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83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PMingLiU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PMingLiU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PMingLiU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PMingLiU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PMingLiU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PMingLiU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PMingLiU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PMingLiU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PMingLiU"/>
                        </a:defRPr>
                      </a:lvl9pPr>
                    </a:lstStyle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11 ООПТ 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федерального значения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8925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PMingLiU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PMingLiU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PMingLiU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PMingLiU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PMingLiU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PMingLiU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PMingLiU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PMingLiU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PMingLiU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62 ООПТ регионального и местного значения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16831531"/>
              </p:ext>
            </p:extLst>
          </p:nvPr>
        </p:nvGraphicFramePr>
        <p:xfrm>
          <a:off x="6444208" y="2996952"/>
          <a:ext cx="2471192" cy="159213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{775DCB02-9BB8-47FD-8907-85C794F793BA}</a:tableStyleId>
              </a:tblPr>
              <a:tblGrid>
                <a:gridCol w="2471192"/>
              </a:tblGrid>
              <a:tr h="59217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 2017 году</a:t>
                      </a:r>
                      <a:r>
                        <a:rPr lang="ru-RU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создан:</a:t>
                      </a:r>
                      <a:endParaRPr lang="ru-RU" sz="18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5840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PMingLiU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PMingLiU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PMingLiU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PMingLiU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PMingLiU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PMingLiU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PMingLiU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PMingLiU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PMingLiU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Природный парк «Кораблекк»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4159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PMingLiU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PMingLiU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PMingLiU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PMingLiU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PMingLiU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PMingLiU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PMingLiU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PMingLiU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PMingLiU"/>
                        </a:defRPr>
                      </a:lvl9pPr>
                    </a:lstStyle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S = 8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,34</a:t>
                      </a:r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0 тыс. га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25535492"/>
              </p:ext>
            </p:extLst>
          </p:nvPr>
        </p:nvGraphicFramePr>
        <p:xfrm>
          <a:off x="6444208" y="4725144"/>
          <a:ext cx="2499984" cy="164003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{775DCB02-9BB8-47FD-8907-85C794F793BA}</a:tableStyleId>
              </a:tblPr>
              <a:tblGrid>
                <a:gridCol w="2499984"/>
              </a:tblGrid>
              <a:tr h="59217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 2017 году</a:t>
                      </a:r>
                      <a:r>
                        <a:rPr lang="ru-RU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планируется создать:</a:t>
                      </a:r>
                      <a:endParaRPr lang="ru-RU" sz="18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5840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PMingLiU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PMingLiU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PMingLiU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PMingLiU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PMingLiU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PMingLiU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PMingLiU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PMingLiU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PMingLiU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Национальный парк «Хибины»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4159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PMingLiU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PMingLiU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PMingLiU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PMingLiU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PMingLiU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PMingLiU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PMingLiU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PMingLiU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PMingLiU"/>
                        </a:defRPr>
                      </a:lvl9pPr>
                    </a:lstStyle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S = 8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4,804</a:t>
                      </a:r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 тыс. га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53109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Заголовок 1"/>
          <p:cNvSpPr txBox="1">
            <a:spLocks/>
          </p:cNvSpPr>
          <p:nvPr/>
        </p:nvSpPr>
        <p:spPr bwMode="auto">
          <a:xfrm>
            <a:off x="0" y="0"/>
            <a:ext cx="9144000" cy="684000"/>
          </a:xfrm>
          <a:prstGeom prst="rect">
            <a:avLst/>
          </a:prstGeom>
          <a:solidFill>
            <a:srgbClr val="66FFCC"/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>
              <a:spcBef>
                <a:spcPct val="0"/>
              </a:spcBef>
              <a:buNone/>
              <a:defRPr sz="2000" b="1"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 fontAlgn="base">
              <a:spcBef>
                <a:spcPts val="0"/>
              </a:spcBef>
              <a:spcAft>
                <a:spcPct val="0"/>
              </a:spcAft>
              <a:defRPr/>
            </a:pPr>
            <a:r>
              <a:rPr lang="ru-RU" altLang="ru-RU" dirty="0" smtClean="0"/>
              <a:t>СОЗДАНИЕ ОБЪЕКТОВ СИСТЕМЫ ОБРАЩЕНИЯ С ОТХОДАМИ</a:t>
            </a:r>
            <a:endParaRPr kumimoji="1" lang="ru-RU" altLang="ru-RU" b="0" dirty="0">
              <a:solidFill>
                <a:srgbClr val="000000"/>
              </a:solidFill>
              <a:ea typeface="Arial Unicode MS" pitchFamily="34" charset="-128"/>
            </a:endParaRPr>
          </a:p>
        </p:txBody>
      </p:sp>
      <p:pic>
        <p:nvPicPr>
          <p:cNvPr id="7172" name="Рисунок 13" descr="Гербы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72438" y="0"/>
            <a:ext cx="1071562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Oval 4"/>
          <p:cNvSpPr>
            <a:spLocks noChangeArrowheads="1"/>
          </p:cNvSpPr>
          <p:nvPr/>
        </p:nvSpPr>
        <p:spPr bwMode="auto">
          <a:xfrm>
            <a:off x="8686800" y="6629400"/>
            <a:ext cx="457200" cy="2286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fld id="{AD05FB97-5FF9-47B1-8081-BAF430E1CB9A}" type="slidenum">
              <a:rPr lang="ru-RU" altLang="ru-RU"/>
              <a:pPr algn="ctr"/>
              <a:t>6</a:t>
            </a:fld>
            <a:endParaRPr lang="ru-RU" altLang="ru-RU" dirty="0"/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163548" y="1916423"/>
            <a:ext cx="4997674" cy="2232657"/>
          </a:xfrm>
          <a:prstGeom prst="roundRect">
            <a:avLst/>
          </a:prstGeom>
          <a:solidFill>
            <a:srgbClr val="9BBB59">
              <a:lumMod val="40000"/>
              <a:lumOff val="60000"/>
            </a:srgbClr>
          </a:soli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ru-RU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Объекты </a:t>
            </a:r>
            <a:r>
              <a:rPr kumimoji="1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концессионного соглашения:</a:t>
            </a:r>
          </a:p>
          <a:p>
            <a:pPr marL="285750" marR="0" lvl="0" indent="-2857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1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мусоросортировочный комплекс (</a:t>
            </a:r>
            <a:r>
              <a:rPr kumimoji="1" lang="ru-RU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сп. Междуречье</a:t>
            </a:r>
            <a:r>
              <a:rPr kumimoji="1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)</a:t>
            </a:r>
          </a:p>
          <a:p>
            <a:pPr marL="285750" marR="0" lvl="0" indent="-2857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1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полигон ТКО (</a:t>
            </a:r>
            <a:r>
              <a:rPr kumimoji="1" lang="ru-RU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сп</a:t>
            </a:r>
            <a:r>
              <a:rPr kumimoji="1" lang="ru-RU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 Междуречье</a:t>
            </a:r>
            <a:r>
              <a:rPr kumimoji="1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)</a:t>
            </a:r>
          </a:p>
          <a:p>
            <a:pPr marL="285750" marR="0" lvl="0" indent="-2857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1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мусороперегрузочные станции </a:t>
            </a:r>
            <a:br>
              <a:rPr kumimoji="1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1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</a:t>
            </a:r>
            <a:r>
              <a:rPr kumimoji="1" lang="ru-RU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ЗАТО Александровск, </a:t>
            </a:r>
            <a:r>
              <a:rPr kumimoji="1" lang="ru-RU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ЗАТО </a:t>
            </a:r>
            <a:r>
              <a:rPr kumimoji="1" lang="ru-RU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г. Североморск, </a:t>
            </a:r>
            <a:r>
              <a:rPr kumimoji="1" lang="ru-RU" sz="14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Печенгский</a:t>
            </a:r>
            <a:r>
              <a:rPr kumimoji="1" lang="ru-RU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район</a:t>
            </a:r>
            <a:r>
              <a:rPr kumimoji="1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)</a:t>
            </a:r>
          </a:p>
          <a:p>
            <a:pPr marL="285750" marR="0" lvl="0" indent="-2857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1" lang="ru-RU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2666" y="751606"/>
            <a:ext cx="8753616" cy="338554"/>
          </a:xfrm>
          <a:prstGeom prst="rect">
            <a:avLst/>
          </a:prstGeom>
          <a:solidFill>
            <a:srgbClr val="9BBB59">
              <a:lumMod val="60000"/>
              <a:lumOff val="4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Концедент </a:t>
            </a:r>
            <a:r>
              <a:rPr kumimoji="1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– Мурманская </a:t>
            </a:r>
            <a:r>
              <a:rPr kumimoji="1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область (Правительство Мурманской области) </a:t>
            </a:r>
            <a:endParaRPr kumimoji="1" lang="ru-RU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394" y="1297220"/>
            <a:ext cx="8762395" cy="338554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Концессионер – </a:t>
            </a:r>
            <a:r>
              <a:rPr kumimoji="1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АО </a:t>
            </a:r>
            <a:r>
              <a:rPr kumimoji="1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«Управление отходами</a:t>
            </a:r>
            <a:r>
              <a:rPr kumimoji="1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» (г. Москва)</a:t>
            </a:r>
            <a:endParaRPr kumimoji="1" lang="ru-RU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026" name="Picture 2" descr="F:\Работа\Документы Зайцевой\Губернатор, ГФИ\Вх. 9752_ЭКОТЕХ\Новая папка\Фото для раздела отходы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413" y="4404257"/>
            <a:ext cx="2959174" cy="2113107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Работа\Документы Зайцевой\Губернатор, ГФИ\Вх. 9752_ЭКОТЕХ\Новая папка\Фото для раздела отходы 2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221011" y="4404258"/>
            <a:ext cx="2880321" cy="211310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2675" y="1689803"/>
            <a:ext cx="3995234" cy="27144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Скругленный прямоугольник 11"/>
          <p:cNvSpPr/>
          <p:nvPr/>
        </p:nvSpPr>
        <p:spPr bwMode="auto">
          <a:xfrm>
            <a:off x="6269357" y="5093229"/>
            <a:ext cx="2691095" cy="928059"/>
          </a:xfrm>
          <a:prstGeom prst="roundRect">
            <a:avLst/>
          </a:prstGeom>
          <a:solidFill>
            <a:srgbClr val="9BBB59">
              <a:lumMod val="40000"/>
              <a:lumOff val="60000"/>
            </a:srgbClr>
          </a:soli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Ввод в эксплуатацию МСК и полигона – декабрь 2017 г.</a:t>
            </a:r>
            <a:endParaRPr kumimoji="1" lang="ru-RU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85750" marR="0" lvl="0" indent="-2857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1" lang="ru-RU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8110902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Скругленный прямоугольник 38"/>
          <p:cNvSpPr/>
          <p:nvPr/>
        </p:nvSpPr>
        <p:spPr>
          <a:xfrm>
            <a:off x="1438511" y="5241484"/>
            <a:ext cx="5976664" cy="136207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anchor="ctr" anchorCtr="0">
            <a:spAutoFit/>
          </a:bodyPr>
          <a:lstStyle/>
          <a:p>
            <a:pPr lvl="0" algn="ctr"/>
            <a:r>
              <a:rPr lang="ru-RU" sz="16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Городская свалка твердых отходов </a:t>
            </a:r>
            <a:br>
              <a:rPr lang="ru-RU" sz="16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Мурманска</a:t>
            </a:r>
          </a:p>
          <a:p>
            <a:pPr lvl="0" algn="ctr"/>
            <a:endParaRPr lang="ru-RU" sz="1400" b="1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0000"/>
            <a:r>
              <a:rPr lang="ru-RU" sz="1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2018-2019 гг. – </a:t>
            </a:r>
            <a:r>
              <a:rPr lang="ru-RU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инженерные </a:t>
            </a:r>
            <a:r>
              <a:rPr lang="ru-RU" sz="1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изыскания и разработка ПСД       </a:t>
            </a:r>
          </a:p>
          <a:p>
            <a:pPr indent="360000"/>
            <a:r>
              <a:rPr lang="ru-RU" sz="1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г. – рекультивация</a:t>
            </a:r>
            <a:endParaRPr lang="ru-RU" sz="1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Заголовок 1"/>
          <p:cNvSpPr txBox="1">
            <a:spLocks/>
          </p:cNvSpPr>
          <p:nvPr/>
        </p:nvSpPr>
        <p:spPr bwMode="auto">
          <a:xfrm>
            <a:off x="0" y="0"/>
            <a:ext cx="9144000" cy="684000"/>
          </a:xfrm>
          <a:prstGeom prst="rect">
            <a:avLst/>
          </a:prstGeom>
          <a:solidFill>
            <a:srgbClr val="66FFCC"/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>
              <a:spcBef>
                <a:spcPct val="0"/>
              </a:spcBef>
              <a:buNone/>
              <a:defRPr sz="2000" b="1"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 fontAlgn="base">
              <a:spcBef>
                <a:spcPts val="0"/>
              </a:spcBef>
              <a:spcAft>
                <a:spcPct val="0"/>
              </a:spcAft>
              <a:defRPr/>
            </a:pPr>
            <a:r>
              <a:rPr lang="ru-RU" dirty="0" smtClean="0"/>
              <a:t>ЛИКВИДАЦИЯ ОБЪЕКТОВ  НАКОПЛЕННОГО </a:t>
            </a:r>
            <a:br>
              <a:rPr lang="ru-RU" dirty="0" smtClean="0"/>
            </a:br>
            <a:r>
              <a:rPr lang="ru-RU" dirty="0" smtClean="0"/>
              <a:t>ЭКОЛОГИЧЕСКОГО УЩЕРБА</a:t>
            </a:r>
            <a:endParaRPr kumimoji="1" lang="ru-RU" altLang="ru-RU" b="0" dirty="0">
              <a:solidFill>
                <a:srgbClr val="000000"/>
              </a:solidFill>
              <a:ea typeface="Arial Unicode MS" pitchFamily="34" charset="-128"/>
            </a:endParaRPr>
          </a:p>
        </p:txBody>
      </p:sp>
      <p:pic>
        <p:nvPicPr>
          <p:cNvPr id="7172" name="Рисунок 13" descr="Гербы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72438" y="0"/>
            <a:ext cx="1071562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Oval 4"/>
          <p:cNvSpPr>
            <a:spLocks noChangeArrowheads="1"/>
          </p:cNvSpPr>
          <p:nvPr/>
        </p:nvSpPr>
        <p:spPr bwMode="auto">
          <a:xfrm>
            <a:off x="8686800" y="6629400"/>
            <a:ext cx="457200" cy="2286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fld id="{AD05FB97-5FF9-47B1-8081-BAF430E1CB9A}" type="slidenum">
              <a:rPr lang="ru-RU" altLang="ru-RU"/>
              <a:pPr algn="ctr"/>
              <a:t>7</a:t>
            </a:fld>
            <a:endParaRPr lang="ru-RU" altLang="ru-RU" dirty="0"/>
          </a:p>
        </p:txBody>
      </p:sp>
      <p:sp>
        <p:nvSpPr>
          <p:cNvPr id="3" name="Полилиния 2"/>
          <p:cNvSpPr/>
          <p:nvPr/>
        </p:nvSpPr>
        <p:spPr>
          <a:xfrm>
            <a:off x="971406" y="775370"/>
            <a:ext cx="7200994" cy="1166533"/>
          </a:xfrm>
          <a:custGeom>
            <a:avLst/>
            <a:gdLst>
              <a:gd name="connsiteX0" fmla="*/ 0 w 7038782"/>
              <a:gd name="connsiteY0" fmla="*/ 116653 h 1166533"/>
              <a:gd name="connsiteX1" fmla="*/ 116653 w 7038782"/>
              <a:gd name="connsiteY1" fmla="*/ 0 h 1166533"/>
              <a:gd name="connsiteX2" fmla="*/ 6922129 w 7038782"/>
              <a:gd name="connsiteY2" fmla="*/ 0 h 1166533"/>
              <a:gd name="connsiteX3" fmla="*/ 7038782 w 7038782"/>
              <a:gd name="connsiteY3" fmla="*/ 116653 h 1166533"/>
              <a:gd name="connsiteX4" fmla="*/ 7038782 w 7038782"/>
              <a:gd name="connsiteY4" fmla="*/ 1049880 h 1166533"/>
              <a:gd name="connsiteX5" fmla="*/ 6922129 w 7038782"/>
              <a:gd name="connsiteY5" fmla="*/ 1166533 h 1166533"/>
              <a:gd name="connsiteX6" fmla="*/ 116653 w 7038782"/>
              <a:gd name="connsiteY6" fmla="*/ 1166533 h 1166533"/>
              <a:gd name="connsiteX7" fmla="*/ 0 w 7038782"/>
              <a:gd name="connsiteY7" fmla="*/ 1049880 h 1166533"/>
              <a:gd name="connsiteX8" fmla="*/ 0 w 7038782"/>
              <a:gd name="connsiteY8" fmla="*/ 116653 h 1166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38782" h="1166533">
                <a:moveTo>
                  <a:pt x="0" y="116653"/>
                </a:moveTo>
                <a:cubicBezTo>
                  <a:pt x="0" y="52227"/>
                  <a:pt x="52227" y="0"/>
                  <a:pt x="116653" y="0"/>
                </a:cubicBezTo>
                <a:lnTo>
                  <a:pt x="6922129" y="0"/>
                </a:lnTo>
                <a:cubicBezTo>
                  <a:pt x="6986555" y="0"/>
                  <a:pt x="7038782" y="52227"/>
                  <a:pt x="7038782" y="116653"/>
                </a:cubicBezTo>
                <a:lnTo>
                  <a:pt x="7038782" y="1049880"/>
                </a:lnTo>
                <a:cubicBezTo>
                  <a:pt x="7038782" y="1114306"/>
                  <a:pt x="6986555" y="1166533"/>
                  <a:pt x="6922129" y="1166533"/>
                </a:cubicBezTo>
                <a:lnTo>
                  <a:pt x="116653" y="1166533"/>
                </a:lnTo>
                <a:cubicBezTo>
                  <a:pt x="52227" y="1166533"/>
                  <a:pt x="0" y="1114306"/>
                  <a:pt x="0" y="1049880"/>
                </a:cubicBezTo>
                <a:lnTo>
                  <a:pt x="0" y="116653"/>
                </a:lnTo>
                <a:close/>
              </a:path>
            </a:pathLst>
          </a:cu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2747" tIns="102747" rIns="1753697" bIns="102747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b="1" kern="1200" dirty="0" smtClean="0">
                <a:latin typeface="Arial" pitchFamily="34" charset="0"/>
                <a:cs typeface="Arial" pitchFamily="34" charset="0"/>
              </a:rPr>
              <a:t>ГОСУДАРСТВЕННАЯ ПРОГРАММА РФ</a:t>
            </a:r>
            <a:br>
              <a:rPr lang="ru-RU" sz="1800" b="1" kern="1200" dirty="0" smtClean="0">
                <a:latin typeface="Arial" pitchFamily="34" charset="0"/>
                <a:cs typeface="Arial" pitchFamily="34" charset="0"/>
              </a:rPr>
            </a:br>
            <a:r>
              <a:rPr lang="ru-RU" sz="1800" b="1" kern="1200" dirty="0" smtClean="0">
                <a:latin typeface="Arial" pitchFamily="34" charset="0"/>
                <a:cs typeface="Arial" pitchFamily="34" charset="0"/>
              </a:rPr>
              <a:t>«ОХРАНА ОКРУЖАЮЩЕЙ СРЕДЫ»</a:t>
            </a:r>
            <a:endParaRPr lang="ru-RU" sz="1800" b="1" kern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олилиния 3"/>
          <p:cNvSpPr/>
          <p:nvPr/>
        </p:nvSpPr>
        <p:spPr>
          <a:xfrm>
            <a:off x="971406" y="2027538"/>
            <a:ext cx="7200994" cy="1224135"/>
          </a:xfrm>
          <a:custGeom>
            <a:avLst/>
            <a:gdLst>
              <a:gd name="connsiteX0" fmla="*/ 0 w 7038782"/>
              <a:gd name="connsiteY0" fmla="*/ 161297 h 1612970"/>
              <a:gd name="connsiteX1" fmla="*/ 161297 w 7038782"/>
              <a:gd name="connsiteY1" fmla="*/ 0 h 1612970"/>
              <a:gd name="connsiteX2" fmla="*/ 6877485 w 7038782"/>
              <a:gd name="connsiteY2" fmla="*/ 0 h 1612970"/>
              <a:gd name="connsiteX3" fmla="*/ 7038782 w 7038782"/>
              <a:gd name="connsiteY3" fmla="*/ 161297 h 1612970"/>
              <a:gd name="connsiteX4" fmla="*/ 7038782 w 7038782"/>
              <a:gd name="connsiteY4" fmla="*/ 1451673 h 1612970"/>
              <a:gd name="connsiteX5" fmla="*/ 6877485 w 7038782"/>
              <a:gd name="connsiteY5" fmla="*/ 1612970 h 1612970"/>
              <a:gd name="connsiteX6" fmla="*/ 161297 w 7038782"/>
              <a:gd name="connsiteY6" fmla="*/ 1612970 h 1612970"/>
              <a:gd name="connsiteX7" fmla="*/ 0 w 7038782"/>
              <a:gd name="connsiteY7" fmla="*/ 1451673 h 1612970"/>
              <a:gd name="connsiteX8" fmla="*/ 0 w 7038782"/>
              <a:gd name="connsiteY8" fmla="*/ 161297 h 1612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38782" h="1612970">
                <a:moveTo>
                  <a:pt x="0" y="161297"/>
                </a:moveTo>
                <a:cubicBezTo>
                  <a:pt x="0" y="72215"/>
                  <a:pt x="72215" y="0"/>
                  <a:pt x="161297" y="0"/>
                </a:cubicBezTo>
                <a:lnTo>
                  <a:pt x="6877485" y="0"/>
                </a:lnTo>
                <a:cubicBezTo>
                  <a:pt x="6966567" y="0"/>
                  <a:pt x="7038782" y="72215"/>
                  <a:pt x="7038782" y="161297"/>
                </a:cubicBezTo>
                <a:lnTo>
                  <a:pt x="7038782" y="1451673"/>
                </a:lnTo>
                <a:cubicBezTo>
                  <a:pt x="7038782" y="1540755"/>
                  <a:pt x="6966567" y="1612970"/>
                  <a:pt x="6877485" y="1612970"/>
                </a:cubicBezTo>
                <a:lnTo>
                  <a:pt x="161297" y="1612970"/>
                </a:lnTo>
                <a:cubicBezTo>
                  <a:pt x="72215" y="1612970"/>
                  <a:pt x="0" y="1540755"/>
                  <a:pt x="0" y="1451673"/>
                </a:cubicBezTo>
                <a:lnTo>
                  <a:pt x="0" y="16129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5822" tIns="115822" rIns="1832133" bIns="115822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</a:pPr>
            <a:r>
              <a:rPr lang="ru-RU" sz="1800" b="1" kern="1200" dirty="0" smtClean="0">
                <a:latin typeface="Arial" pitchFamily="34" charset="0"/>
                <a:cs typeface="Arial" pitchFamily="34" charset="0"/>
              </a:rPr>
              <a:t>СУБСИДИИ НА РЕАЛИЗАЦИЮ МЕРОПРИЯТИЙ ПО ЛИКВИДАЦИИ НАКОПЛЕННОГО ЭКОЛОГИЧЕСКОГО УЩЕРБА</a:t>
            </a:r>
            <a:endParaRPr lang="ru-RU" sz="1800" b="1" kern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179512" y="3395637"/>
            <a:ext cx="3866356" cy="1600438"/>
          </a:xfrm>
          <a:prstGeom prst="round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anchor="ctr" anchorCtr="0">
            <a:spAutoFit/>
          </a:bodyPr>
          <a:lstStyle/>
          <a:p>
            <a:pPr lvl="0" algn="ctr"/>
            <a:r>
              <a:rPr lang="ru-RU" sz="1600" b="1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Пометохранилище</a:t>
            </a:r>
            <a:r>
              <a:rPr lang="ru-RU" sz="16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бывшей птицефабрики «</a:t>
            </a:r>
            <a:r>
              <a:rPr lang="ru-RU" sz="16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Снежная</a:t>
            </a:r>
            <a:r>
              <a:rPr lang="ru-RU" sz="16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lvl="0" algn="ctr"/>
            <a:endParaRPr lang="ru-RU" sz="1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360000"/>
            <a:r>
              <a:rPr lang="ru-RU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 г. – инженерные изыскания</a:t>
            </a:r>
          </a:p>
          <a:p>
            <a:pPr lvl="0" indent="360000"/>
            <a:r>
              <a:rPr lang="ru-RU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 г. – разработка ПСД</a:t>
            </a:r>
          </a:p>
          <a:p>
            <a:pPr lvl="0" indent="360000"/>
            <a:r>
              <a:rPr lang="ru-RU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2018-2019 гг. – </a:t>
            </a:r>
            <a:r>
              <a:rPr lang="ru-RU" sz="1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рекультивация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4874012" y="3395637"/>
            <a:ext cx="4034086" cy="1600438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anchor="ctr" anchorCtr="0">
            <a:spAutoFit/>
          </a:bodyPr>
          <a:lstStyle/>
          <a:p>
            <a:pPr lvl="0" algn="ctr"/>
            <a:r>
              <a:rPr lang="ru-RU" sz="1600" b="1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Пометохранилище</a:t>
            </a:r>
            <a:r>
              <a:rPr lang="ru-RU" sz="16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бывшей птицефабрики «Мурманская»</a:t>
            </a:r>
          </a:p>
          <a:p>
            <a:pPr lvl="0" algn="ctr"/>
            <a:endParaRPr lang="ru-RU" sz="1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360000"/>
            <a:r>
              <a:rPr lang="ru-RU" sz="1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 </a:t>
            </a:r>
            <a:r>
              <a:rPr lang="ru-RU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– инженерные изыскания</a:t>
            </a:r>
          </a:p>
          <a:p>
            <a:pPr lvl="0" indent="360000"/>
            <a:r>
              <a:rPr lang="ru-RU" sz="1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</a:t>
            </a:r>
            <a:r>
              <a:rPr lang="ru-RU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– разработка ПСД</a:t>
            </a:r>
          </a:p>
          <a:p>
            <a:pPr lvl="0" indent="360000"/>
            <a:r>
              <a:rPr lang="ru-RU" sz="1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2019-2020 </a:t>
            </a:r>
            <a:r>
              <a:rPr lang="ru-RU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гг. – </a:t>
            </a:r>
            <a:r>
              <a:rPr lang="ru-RU" sz="1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рекультивация</a:t>
            </a:r>
          </a:p>
        </p:txBody>
      </p:sp>
      <p:sp>
        <p:nvSpPr>
          <p:cNvPr id="44" name="Полилиния 43"/>
          <p:cNvSpPr/>
          <p:nvPr/>
        </p:nvSpPr>
        <p:spPr>
          <a:xfrm>
            <a:off x="3706763" y="3150228"/>
            <a:ext cx="1440160" cy="1259422"/>
          </a:xfrm>
          <a:custGeom>
            <a:avLst/>
            <a:gdLst>
              <a:gd name="connsiteX0" fmla="*/ 0 w 1095241"/>
              <a:gd name="connsiteY0" fmla="*/ 602383 h 1095241"/>
              <a:gd name="connsiteX1" fmla="*/ 246429 w 1095241"/>
              <a:gd name="connsiteY1" fmla="*/ 602383 h 1095241"/>
              <a:gd name="connsiteX2" fmla="*/ 246429 w 1095241"/>
              <a:gd name="connsiteY2" fmla="*/ 0 h 1095241"/>
              <a:gd name="connsiteX3" fmla="*/ 848812 w 1095241"/>
              <a:gd name="connsiteY3" fmla="*/ 0 h 1095241"/>
              <a:gd name="connsiteX4" fmla="*/ 848812 w 1095241"/>
              <a:gd name="connsiteY4" fmla="*/ 602383 h 1095241"/>
              <a:gd name="connsiteX5" fmla="*/ 1095241 w 1095241"/>
              <a:gd name="connsiteY5" fmla="*/ 602383 h 1095241"/>
              <a:gd name="connsiteX6" fmla="*/ 547621 w 1095241"/>
              <a:gd name="connsiteY6" fmla="*/ 1095241 h 1095241"/>
              <a:gd name="connsiteX7" fmla="*/ 0 w 1095241"/>
              <a:gd name="connsiteY7" fmla="*/ 602383 h 1095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5241" h="1095241">
                <a:moveTo>
                  <a:pt x="0" y="602383"/>
                </a:moveTo>
                <a:lnTo>
                  <a:pt x="246429" y="602383"/>
                </a:lnTo>
                <a:lnTo>
                  <a:pt x="246429" y="0"/>
                </a:lnTo>
                <a:lnTo>
                  <a:pt x="848812" y="0"/>
                </a:lnTo>
                <a:lnTo>
                  <a:pt x="848812" y="602383"/>
                </a:lnTo>
                <a:lnTo>
                  <a:pt x="1095241" y="602383"/>
                </a:lnTo>
                <a:lnTo>
                  <a:pt x="547621" y="1095241"/>
                </a:lnTo>
                <a:lnTo>
                  <a:pt x="0" y="602383"/>
                </a:lnTo>
                <a:close/>
              </a:path>
            </a:pathLst>
          </a:custGeom>
          <a:solidFill>
            <a:schemeClr val="accent1">
              <a:lumMod val="9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9289" tIns="22860" rIns="269289" bIns="293932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8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Полилиния 48"/>
          <p:cNvSpPr/>
          <p:nvPr/>
        </p:nvSpPr>
        <p:spPr>
          <a:xfrm>
            <a:off x="6632278" y="1515197"/>
            <a:ext cx="1440160" cy="1259422"/>
          </a:xfrm>
          <a:custGeom>
            <a:avLst/>
            <a:gdLst>
              <a:gd name="connsiteX0" fmla="*/ 0 w 1095241"/>
              <a:gd name="connsiteY0" fmla="*/ 602383 h 1095241"/>
              <a:gd name="connsiteX1" fmla="*/ 246429 w 1095241"/>
              <a:gd name="connsiteY1" fmla="*/ 602383 h 1095241"/>
              <a:gd name="connsiteX2" fmla="*/ 246429 w 1095241"/>
              <a:gd name="connsiteY2" fmla="*/ 0 h 1095241"/>
              <a:gd name="connsiteX3" fmla="*/ 848812 w 1095241"/>
              <a:gd name="connsiteY3" fmla="*/ 0 h 1095241"/>
              <a:gd name="connsiteX4" fmla="*/ 848812 w 1095241"/>
              <a:gd name="connsiteY4" fmla="*/ 602383 h 1095241"/>
              <a:gd name="connsiteX5" fmla="*/ 1095241 w 1095241"/>
              <a:gd name="connsiteY5" fmla="*/ 602383 h 1095241"/>
              <a:gd name="connsiteX6" fmla="*/ 547621 w 1095241"/>
              <a:gd name="connsiteY6" fmla="*/ 1095241 h 1095241"/>
              <a:gd name="connsiteX7" fmla="*/ 0 w 1095241"/>
              <a:gd name="connsiteY7" fmla="*/ 602383 h 1095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5241" h="1095241">
                <a:moveTo>
                  <a:pt x="0" y="602383"/>
                </a:moveTo>
                <a:lnTo>
                  <a:pt x="246429" y="602383"/>
                </a:lnTo>
                <a:lnTo>
                  <a:pt x="246429" y="0"/>
                </a:lnTo>
                <a:lnTo>
                  <a:pt x="848812" y="0"/>
                </a:lnTo>
                <a:lnTo>
                  <a:pt x="848812" y="602383"/>
                </a:lnTo>
                <a:lnTo>
                  <a:pt x="1095241" y="602383"/>
                </a:lnTo>
                <a:lnTo>
                  <a:pt x="547621" y="1095241"/>
                </a:lnTo>
                <a:lnTo>
                  <a:pt x="0" y="6023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9289" tIns="22860" rIns="269289" bIns="293932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8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2693563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Нашивка 34"/>
          <p:cNvSpPr/>
          <p:nvPr/>
        </p:nvSpPr>
        <p:spPr>
          <a:xfrm rot="5400000">
            <a:off x="3726027" y="4734549"/>
            <a:ext cx="1484312" cy="1612459"/>
          </a:xfrm>
          <a:prstGeom prst="chevron">
            <a:avLst/>
          </a:prstGeom>
          <a:solidFill>
            <a:srgbClr val="C0504D">
              <a:lumMod val="60000"/>
              <a:lumOff val="4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sp>
      <p:sp>
        <p:nvSpPr>
          <p:cNvPr id="19" name="Заголовок 1"/>
          <p:cNvSpPr txBox="1">
            <a:spLocks/>
          </p:cNvSpPr>
          <p:nvPr/>
        </p:nvSpPr>
        <p:spPr bwMode="auto">
          <a:xfrm>
            <a:off x="-2" y="-7491"/>
            <a:ext cx="9144000" cy="684000"/>
          </a:xfrm>
          <a:prstGeom prst="rect">
            <a:avLst/>
          </a:prstGeom>
          <a:solidFill>
            <a:srgbClr val="43F7BB"/>
          </a:solidFill>
          <a:ln w="9525">
            <a:noFill/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0"/>
              </a:spcBef>
              <a:buFontTx/>
              <a:buNone/>
            </a:pPr>
            <a:r>
              <a:rPr lang="ru-RU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О</a:t>
            </a:r>
            <a:r>
              <a:rPr lang="ru-RU" sz="2000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ЧИСТКА КОЛЬСКОГО ЗАЛИВА ОТ 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ru-RU" sz="2000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НЕСАНКЦИОНИРОВАННЫХ СВАЛОК СУДОВ</a:t>
            </a:r>
            <a:endParaRPr lang="ru-RU" altLang="ru-RU" sz="1900" b="1" dirty="0" smtClean="0">
              <a:solidFill>
                <a:srgbClr val="000000"/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50" name="Oval 4"/>
          <p:cNvSpPr>
            <a:spLocks noChangeArrowheads="1"/>
          </p:cNvSpPr>
          <p:nvPr/>
        </p:nvSpPr>
        <p:spPr bwMode="auto">
          <a:xfrm>
            <a:off x="8686800" y="6629400"/>
            <a:ext cx="457200" cy="2286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fld id="{C3E22D5F-84EB-4940-AE77-9085DFA735A7}" type="slidenum">
              <a:rPr lang="ru-RU" smtClean="0">
                <a:solidFill>
                  <a:prstClr val="black"/>
                </a:solidFill>
              </a:rPr>
              <a:pPr algn="ctr"/>
              <a:t>8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0" y="705484"/>
            <a:ext cx="8753616" cy="330860"/>
          </a:xfrm>
          <a:prstGeom prst="rect">
            <a:avLst/>
          </a:prstGeom>
          <a:solidFill>
            <a:srgbClr val="FFFFFF">
              <a:lumMod val="8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155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</a:t>
            </a:r>
            <a:r>
              <a:rPr kumimoji="1" lang="ru-RU" sz="155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рошенные и затопленные объекты на акватории Кольского залива</a:t>
            </a:r>
          </a:p>
        </p:txBody>
      </p:sp>
      <p:sp>
        <p:nvSpPr>
          <p:cNvPr id="62" name="Oval 4"/>
          <p:cNvSpPr>
            <a:spLocks noChangeArrowheads="1"/>
          </p:cNvSpPr>
          <p:nvPr/>
        </p:nvSpPr>
        <p:spPr bwMode="auto">
          <a:xfrm>
            <a:off x="8686800" y="6629400"/>
            <a:ext cx="457200" cy="2286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fld id="{C3E22D5F-84EB-4940-AE77-9085DFA735A7}" type="slidenum">
              <a:rPr lang="ru-RU" smtClean="0">
                <a:solidFill>
                  <a:prstClr val="black"/>
                </a:solidFill>
              </a:rPr>
              <a:pPr algn="ctr"/>
              <a:t>8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3" name="Нашивка 4"/>
          <p:cNvSpPr/>
          <p:nvPr/>
        </p:nvSpPr>
        <p:spPr>
          <a:xfrm>
            <a:off x="3972597" y="3172113"/>
            <a:ext cx="1198806" cy="51377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" tIns="5715" rIns="5715" bIns="5715" numCol="1" spcCol="1270" anchor="ctr" anchorCtr="0">
            <a:noAutofit/>
          </a:bodyPr>
          <a:lstStyle/>
          <a:p>
            <a:pPr algn="ctr" defTabSz="40005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900" b="1" dirty="0" smtClean="0">
                <a:solidFill>
                  <a:prstClr val="white"/>
                </a:solidFill>
              </a:rPr>
              <a:t>ЕДИНА КОНЦЕПЦИЯ</a:t>
            </a:r>
            <a:endParaRPr lang="ru-RU" sz="900" b="1" dirty="0">
              <a:solidFill>
                <a:prstClr val="white"/>
              </a:solidFill>
            </a:endParaRPr>
          </a:p>
        </p:txBody>
      </p:sp>
      <p:pic>
        <p:nvPicPr>
          <p:cNvPr id="20" name="Рисунок 13" descr="Гербы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072438" y="0"/>
            <a:ext cx="1071562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7826822" y="1951708"/>
            <a:ext cx="926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i="1" dirty="0" smtClean="0">
                <a:solidFill>
                  <a:prstClr val="black"/>
                </a:solidFill>
                <a:latin typeface="Arial" charset="0"/>
              </a:rPr>
              <a:t>50 </a:t>
            </a:r>
            <a:br>
              <a:rPr lang="ru-RU" sz="1200" b="1" i="1" dirty="0" smtClean="0">
                <a:solidFill>
                  <a:prstClr val="black"/>
                </a:solidFill>
                <a:latin typeface="Arial" charset="0"/>
              </a:rPr>
            </a:br>
            <a:r>
              <a:rPr lang="ru-RU" sz="1200" b="1" i="1" dirty="0" smtClean="0">
                <a:solidFill>
                  <a:prstClr val="black"/>
                </a:solidFill>
                <a:latin typeface="Arial" charset="0"/>
              </a:rPr>
              <a:t>млн. руб.</a:t>
            </a:r>
            <a:endParaRPr lang="ru-RU" sz="1200" b="1" i="1" dirty="0">
              <a:solidFill>
                <a:prstClr val="black"/>
              </a:solidFill>
              <a:latin typeface="Arial" charset="0"/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215516" y="1199675"/>
            <a:ext cx="1053839" cy="1404815"/>
            <a:chOff x="3880447" y="4156208"/>
            <a:chExt cx="1053839" cy="1404815"/>
          </a:xfrm>
        </p:grpSpPr>
        <p:sp>
          <p:nvSpPr>
            <p:cNvPr id="28" name="Rectangle 76"/>
            <p:cNvSpPr>
              <a:spLocks noChangeArrowheads="1"/>
            </p:cNvSpPr>
            <p:nvPr/>
          </p:nvSpPr>
          <p:spPr bwMode="auto">
            <a:xfrm>
              <a:off x="3880447" y="4156208"/>
              <a:ext cx="1053839" cy="1404815"/>
            </a:xfrm>
            <a:prstGeom prst="rect">
              <a:avLst/>
            </a:prstGeom>
            <a:solidFill>
              <a:srgbClr val="C0504D">
                <a:lumMod val="75000"/>
              </a:srgbClr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38100" prst="angle"/>
              <a:bevelB w="0" h="0"/>
            </a:sp3d>
          </p:spPr>
          <p:txBody>
            <a:bodyPr/>
            <a:lstStyle/>
            <a:p>
              <a:pPr indent="-342900" defTabSz="957263" eaLnBrk="0" hangingPunct="0">
                <a:defRPr/>
              </a:pPr>
              <a:endParaRPr lang="ru-RU" sz="10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indent="-342900" defTabSz="957263" eaLnBrk="0" hangingPunct="0">
                <a:defRPr/>
              </a:pPr>
              <a:endParaRPr lang="ru-RU" sz="10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indent="-342900" defTabSz="957263" eaLnBrk="0" hangingPunct="0">
                <a:defRPr/>
              </a:pPr>
              <a:endParaRPr lang="ru-RU" sz="10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indent="-342900" defTabSz="957263" eaLnBrk="0" hangingPunct="0">
                <a:defRPr/>
              </a:pPr>
              <a:endParaRPr lang="ru-RU" sz="10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indent="-342900" algn="ctr" defTabSz="957263" eaLnBrk="0" hangingPunct="0">
                <a:defRPr/>
              </a:pPr>
              <a:endParaRPr lang="en-US" sz="10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indent="-342900" algn="ctr" defTabSz="957263" eaLnBrk="0" hangingPunct="0">
                <a:defRPr/>
              </a:pPr>
              <a:endParaRPr lang="en-US" sz="10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indent="-342900" algn="ctr" defTabSz="957263" eaLnBrk="0" hangingPunct="0">
                <a:defRPr/>
              </a:pPr>
              <a:r>
                <a:rPr lang="ru-RU" sz="1000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</a:t>
              </a:r>
              <a:r>
                <a:rPr lang="ru-RU" sz="1000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000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04.12.2014  </a:t>
              </a:r>
              <a:endParaRPr lang="ru-RU" sz="1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indent="-342900" algn="ctr" defTabSz="957263" eaLnBrk="0" hangingPunct="0">
                <a:defRPr/>
              </a:pPr>
              <a:r>
                <a:rPr lang="ru-RU" sz="1000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№ 2462-Р</a:t>
              </a:r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4097736" y="4274377"/>
              <a:ext cx="596900" cy="633412"/>
            </a:xfrm>
            <a:prstGeom prst="rect">
              <a:avLst/>
            </a:prstGeom>
            <a:effectLst>
              <a:outerShdw algn="ctr" rotWithShape="0">
                <a:sysClr val="window" lastClr="FFFFFF"/>
              </a:outerShdw>
            </a:effectLst>
          </p:spPr>
        </p:pic>
      </p:grpSp>
      <p:pic>
        <p:nvPicPr>
          <p:cNvPr id="30" name="Picture 4" descr="http://thumbs.dreamstime.com/thumb_253/1206881353Vc6LK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704348" y="1265090"/>
            <a:ext cx="1304501" cy="1304501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8072436" y="1604693"/>
            <a:ext cx="803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i="1" dirty="0" smtClean="0">
                <a:solidFill>
                  <a:prstClr val="black"/>
                </a:solidFill>
                <a:latin typeface="Arial" charset="0"/>
              </a:rPr>
              <a:t>50 </a:t>
            </a:r>
            <a:br>
              <a:rPr lang="ru-RU" sz="1200" b="1" i="1" dirty="0" smtClean="0">
                <a:solidFill>
                  <a:prstClr val="black"/>
                </a:solidFill>
                <a:latin typeface="Arial" charset="0"/>
              </a:rPr>
            </a:br>
            <a:r>
              <a:rPr lang="ru-RU" sz="1200" b="1" i="1" dirty="0" smtClean="0">
                <a:solidFill>
                  <a:prstClr val="black"/>
                </a:solidFill>
                <a:latin typeface="Arial" charset="0"/>
              </a:rPr>
              <a:t>млн. руб.</a:t>
            </a:r>
            <a:endParaRPr lang="ru-RU" sz="1200" b="1" i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2" name="Прямоугольник 3122"/>
          <p:cNvSpPr>
            <a:spLocks noChangeArrowheads="1"/>
          </p:cNvSpPr>
          <p:nvPr/>
        </p:nvSpPr>
        <p:spPr bwMode="auto">
          <a:xfrm>
            <a:off x="1391636" y="1193279"/>
            <a:ext cx="6435186" cy="1469161"/>
          </a:xfrm>
          <a:prstGeom prst="rect">
            <a:avLst/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8100000" scaled="1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93296" tIns="46648" rIns="93296" bIns="46648"/>
          <a:lstStyle>
            <a:lvl1pPr marL="1084263" indent="4365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just" eaLnBrk="1" fontAlgn="base" hangingPunct="1">
              <a:spcBef>
                <a:spcPts val="600"/>
              </a:spcBef>
              <a:spcAft>
                <a:spcPct val="0"/>
              </a:spcAft>
              <a:defRPr/>
            </a:pPr>
            <a:r>
              <a:rPr lang="ru-RU" altLang="ru-RU" sz="1400" dirty="0" smtClean="0">
                <a:solidFill>
                  <a:prstClr val="black"/>
                </a:solidFill>
                <a:latin typeface="Arial" charset="0"/>
                <a:cs typeface="Arial" pitchFamily="34" charset="0"/>
              </a:rPr>
              <a:t>Распоряжением </a:t>
            </a:r>
            <a:r>
              <a:rPr lang="ru-RU" altLang="ru-RU" sz="1400" dirty="0">
                <a:solidFill>
                  <a:prstClr val="black"/>
                </a:solidFill>
                <a:latin typeface="Arial" charset="0"/>
                <a:cs typeface="Arial" pitchFamily="34" charset="0"/>
              </a:rPr>
              <a:t>Правительства РФ от 04.12.2014 № 2462-р утвержден перечень приоритетных проектов по ликвидации накопленного экологического  ущерба:</a:t>
            </a:r>
          </a:p>
          <a:p>
            <a:pPr marL="0" indent="0" algn="just" eaLnBrk="1" fontAlgn="base" hangingPunct="1"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ru-RU" sz="1400" dirty="0">
                <a:solidFill>
                  <a:prstClr val="black"/>
                </a:solidFill>
                <a:latin typeface="Arial" charset="0"/>
                <a:cs typeface="Arial" pitchFamily="34" charset="0"/>
              </a:rPr>
              <a:t>«Пилотный проект «Ликвидация прошлого экологического ущерба, связанного с размещением несанкционированных свалок судов вдоль побережья Кольского залива» (Мурманская область)»</a:t>
            </a:r>
            <a:r>
              <a:rPr lang="ru-RU" altLang="ru-RU" sz="1400" dirty="0">
                <a:solidFill>
                  <a:prstClr val="black"/>
                </a:solidFill>
                <a:latin typeface="Arial" charset="0"/>
                <a:cs typeface="Arial" pitchFamily="34" charset="0"/>
              </a:rPr>
              <a:t> </a:t>
            </a:r>
          </a:p>
        </p:txBody>
      </p:sp>
      <p:sp>
        <p:nvSpPr>
          <p:cNvPr id="38" name="Выноска со стрелкой вниз 37"/>
          <p:cNvSpPr/>
          <p:nvPr/>
        </p:nvSpPr>
        <p:spPr>
          <a:xfrm>
            <a:off x="215516" y="2780928"/>
            <a:ext cx="8471284" cy="1632851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50768"/>
            </a:avLst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8100000" scaled="1"/>
          </a:gra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108000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Трехстороннее соглашение </a:t>
            </a:r>
            <a:r>
              <a:rPr lang="ru-RU" sz="14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 Минприроды России, Всероссийским научно-исследовательским институтом охраны окружающей среды, Правительством Мурманской области</a:t>
            </a:r>
            <a:endParaRPr lang="ru-RU" sz="1400" kern="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76"/>
          <p:cNvSpPr>
            <a:spLocks noChangeArrowheads="1"/>
          </p:cNvSpPr>
          <p:nvPr/>
        </p:nvSpPr>
        <p:spPr bwMode="auto">
          <a:xfrm>
            <a:off x="217184" y="2662440"/>
            <a:ext cx="1053839" cy="1253953"/>
          </a:xfrm>
          <a:prstGeom prst="rect">
            <a:avLst/>
          </a:prstGeom>
          <a:solidFill>
            <a:srgbClr val="C0504D">
              <a:lumMod val="75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38100" prst="angle"/>
            <a:bevelB w="0" h="0"/>
          </a:sp3d>
        </p:spPr>
        <p:txBody>
          <a:bodyPr/>
          <a:lstStyle/>
          <a:p>
            <a:pPr indent="-342900" algn="ctr" defTabSz="957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00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342900" algn="ctr" defTabSz="957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00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342900" algn="ctr" defTabSz="957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b="1" i="1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Соглашение </a:t>
            </a:r>
          </a:p>
          <a:p>
            <a:pPr indent="-342900" algn="ctr" defTabSz="957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000" b="1" i="1" kern="0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342900" algn="ctr" defTabSz="957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000" b="1" i="1" kern="0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342900" algn="ctr" defTabSz="957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b="1" i="1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03.04.2015</a:t>
            </a:r>
            <a:endParaRPr lang="ru-RU" sz="1000" b="1" i="1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1808" y="4712271"/>
            <a:ext cx="2376264" cy="17583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350536" y="4742606"/>
            <a:ext cx="2367300" cy="172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55" name="Группа 54"/>
          <p:cNvGrpSpPr/>
          <p:nvPr/>
        </p:nvGrpSpPr>
        <p:grpSpPr>
          <a:xfrm>
            <a:off x="2543520" y="6267253"/>
            <a:ext cx="4056955" cy="462741"/>
            <a:chOff x="-479328" y="-30777"/>
            <a:chExt cx="4788022" cy="462741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6" name="Нашивка 55"/>
            <p:cNvSpPr/>
            <p:nvPr/>
          </p:nvSpPr>
          <p:spPr>
            <a:xfrm>
              <a:off x="30152" y="-30777"/>
              <a:ext cx="3646554" cy="417982"/>
            </a:xfrm>
            <a:prstGeom prst="chevron">
              <a:avLst/>
            </a:prstGeom>
            <a:solidFill>
              <a:schemeClr val="accent5">
                <a:alpha val="90000"/>
              </a:schemeClr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sp>
        <p:sp>
          <p:nvSpPr>
            <p:cNvPr id="57" name="Нашивка 6"/>
            <p:cNvSpPr/>
            <p:nvPr/>
          </p:nvSpPr>
          <p:spPr>
            <a:xfrm>
              <a:off x="-479328" y="13982"/>
              <a:ext cx="4788022" cy="41798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spcFirstLastPara="0" vert="horz" wrap="square" lIns="20320" tIns="10160" rIns="0" bIns="1016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ru-RU" sz="160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</a:rPr>
                <a:t>Исполнитель - ФГУП «РосРАО»</a:t>
              </a:r>
              <a:endParaRPr lang="ru-RU" sz="16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3640279" y="3841639"/>
            <a:ext cx="1621758" cy="1484312"/>
            <a:chOff x="7574" y="1355568"/>
            <a:chExt cx="1045010" cy="1484312"/>
          </a:xfrm>
        </p:grpSpPr>
        <p:sp>
          <p:nvSpPr>
            <p:cNvPr id="26" name="Нашивка 25"/>
            <p:cNvSpPr/>
            <p:nvPr/>
          </p:nvSpPr>
          <p:spPr>
            <a:xfrm rot="5400000">
              <a:off x="-215073" y="1578215"/>
              <a:ext cx="1484312" cy="1039018"/>
            </a:xfrm>
            <a:prstGeom prst="chevron">
              <a:avLst/>
            </a:prstGeom>
            <a:solidFill>
              <a:srgbClr val="C0504D">
                <a:lumMod val="60000"/>
                <a:lumOff val="40000"/>
              </a:srgb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p:spPr>
        </p:sp>
        <p:sp>
          <p:nvSpPr>
            <p:cNvPr id="33" name="Нашивка 4"/>
            <p:cNvSpPr/>
            <p:nvPr/>
          </p:nvSpPr>
          <p:spPr>
            <a:xfrm>
              <a:off x="13566" y="1837752"/>
              <a:ext cx="1039018" cy="445294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ru-RU" sz="1400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Выявлено 102 затонувших объекта</a:t>
              </a:r>
              <a:endParaRPr lang="ru-RU" sz="14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4" name="Нашивка 4"/>
          <p:cNvSpPr/>
          <p:nvPr/>
        </p:nvSpPr>
        <p:spPr>
          <a:xfrm>
            <a:off x="3765770" y="4874032"/>
            <a:ext cx="1612459" cy="100620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/>
        </p:spPr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ru-RU" sz="14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ru-RU" sz="14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Работы по подъем</a:t>
            </a:r>
            <a:r>
              <a:rPr lang="ru-RU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судов  – август-октябрь 2017 г.</a:t>
            </a:r>
            <a:endParaRPr lang="ru-RU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5836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\\amo\pub\User\IOGV30\02-Управление ЭиП\Отдел ООС\Год экологии 2017\КОНКУРСЫ_ГОД ЭКОЛОГИИ\КОНКУРС ДЕТСКОГО РИСУНКА КРАСНАЯ КНИГА\Рисунки для сайта\Бурков Михаил_Атлантический морж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37223" y="1254218"/>
            <a:ext cx="2219484" cy="126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\\amo\pub\User\IOGV30\02-Управление ЭиП\Отдел ООС\Год экологии 2017\КОНКУРСЫ_ГОД ЭКОЛОГИИ\КОНКУРС ДЕТСКОГО РИСУНКА КРАСНАЯ КНИГА\Рисунки для сайта\Фатеева Анастасия_Лебедь-кликун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557" y="1153892"/>
            <a:ext cx="2152666" cy="1356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32505" y="1501511"/>
            <a:ext cx="3135529" cy="18005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Picture 2" descr="https://mpr.gov-murman.ru/upload/iblock/b39/zap_form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5063" y="4763507"/>
            <a:ext cx="3168351" cy="1326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Скругленный прямоугольник 20"/>
          <p:cNvSpPr/>
          <p:nvPr/>
        </p:nvSpPr>
        <p:spPr bwMode="auto">
          <a:xfrm>
            <a:off x="4687294" y="6048883"/>
            <a:ext cx="4176464" cy="653364"/>
          </a:xfrm>
          <a:prstGeom prst="round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charset="0"/>
                <a:ea typeface="PMingLiU" pitchFamily="18" charset="-120"/>
              </a:rPr>
              <a:t>Демонстрация д/ф «Хранители Севера»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4409" y="4810076"/>
            <a:ext cx="2300292" cy="13152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4303" y="4776138"/>
            <a:ext cx="2030669" cy="148806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4972" y="3518110"/>
            <a:ext cx="2206524" cy="1304678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0" y="0"/>
            <a:ext cx="9144000" cy="684000"/>
          </a:xfrm>
          <a:prstGeom prst="rect">
            <a:avLst/>
          </a:prstGeom>
          <a:solidFill>
            <a:srgbClr val="43F7BB"/>
          </a:solidFill>
          <a:ln w="9525">
            <a:noFill/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ЭКОЛОГИЧЕСКОЕ ОБРАЗОВАНИЕ И ПРОСВЕЩЕНИЕ</a:t>
            </a: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8686800" y="6629400"/>
            <a:ext cx="457200" cy="2286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AD05FB97-5FF9-47B1-8081-BAF430E1CB9A}" type="slidenum">
              <a:rPr lang="ru-RU" altLang="ru-RU">
                <a:solidFill>
                  <a:srgbClr val="000000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 altLang="ru-RU" dirty="0">
              <a:solidFill>
                <a:srgbClr val="000000"/>
              </a:solidFill>
            </a:endParaRPr>
          </a:p>
        </p:txBody>
      </p:sp>
      <p:pic>
        <p:nvPicPr>
          <p:cNvPr id="6" name="Рисунок 13" descr="Гербы.png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8072438" y="0"/>
            <a:ext cx="1071562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" name="Прямая соединительная линия 25"/>
          <p:cNvCxnSpPr/>
          <p:nvPr/>
        </p:nvCxnSpPr>
        <p:spPr>
          <a:xfrm>
            <a:off x="4572000" y="887981"/>
            <a:ext cx="0" cy="532859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9" name="Скругленный прямоугольник 28"/>
          <p:cNvSpPr/>
          <p:nvPr/>
        </p:nvSpPr>
        <p:spPr bwMode="auto">
          <a:xfrm>
            <a:off x="107504" y="764907"/>
            <a:ext cx="4340861" cy="648072"/>
          </a:xfrm>
          <a:prstGeom prst="round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ru-RU" sz="16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PMingLiU" pitchFamily="18" charset="-120"/>
              </a:rPr>
              <a:t>Экологические конкурсы</a:t>
            </a:r>
            <a:endParaRPr kumimoji="1" lang="ru-RU" sz="1600" dirty="0">
              <a:solidFill>
                <a:schemeClr val="accent2">
                  <a:lumMod val="75000"/>
                </a:schemeClr>
              </a:solidFill>
              <a:latin typeface="Arial" charset="0"/>
              <a:ea typeface="PMingLiU" pitchFamily="18" charset="-12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 bwMode="auto">
          <a:xfrm>
            <a:off x="4788025" y="768864"/>
            <a:ext cx="4176464" cy="644115"/>
          </a:xfrm>
          <a:prstGeom prst="round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1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latin typeface="Arial" charset="0"/>
                <a:ea typeface="PMingLiU" pitchFamily="18" charset="-120"/>
              </a:rPr>
              <a:t>Социальная реклама экологической направленности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H="1">
            <a:off x="323528" y="3429000"/>
            <a:ext cx="842493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2" name="Скругленный прямоугольник 21"/>
          <p:cNvSpPr/>
          <p:nvPr/>
        </p:nvSpPr>
        <p:spPr bwMode="auto">
          <a:xfrm>
            <a:off x="107504" y="6052053"/>
            <a:ext cx="4349203" cy="650194"/>
          </a:xfrm>
          <a:prstGeom prst="round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ru-RU" sz="1600" dirty="0" smtClean="0">
                <a:solidFill>
                  <a:schemeClr val="tx1"/>
                </a:solidFill>
                <a:latin typeface="Arial" charset="0"/>
                <a:ea typeface="PMingLiU" pitchFamily="18" charset="-120"/>
              </a:rPr>
              <a:t>Всероссийский субботник «Зеленая Россия»</a:t>
            </a:r>
            <a:endParaRPr kumimoji="1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charset="0"/>
              <a:ea typeface="PMingLiU" pitchFamily="18" charset="-120"/>
            </a:endParaRPr>
          </a:p>
        </p:txBody>
      </p:sp>
      <p:pic>
        <p:nvPicPr>
          <p:cNvPr id="23" name="Picture 8" descr="\\amo\pub\User\IOGV30\02-Управление ЭиП\Отдел ООС\_Мероприятия\2017\2017.09.02_субботник Зеленая Россия\ФОТО\IMG_2045.JPG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74303" y="3507551"/>
            <a:ext cx="2030669" cy="1315236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 bwMode="auto">
          <a:xfrm>
            <a:off x="735682" y="4563846"/>
            <a:ext cx="3223872" cy="569276"/>
          </a:xfrm>
          <a:prstGeom prst="roundRect">
            <a:avLst/>
          </a:prstGeom>
          <a:solidFill>
            <a:srgbClr val="C3F2F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ru-RU" sz="13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PMingLiU" pitchFamily="18" charset="-120"/>
                <a:cs typeface="Times New Roman" panose="02020603050405020304" pitchFamily="18" charset="0"/>
              </a:rPr>
              <a:t>Более 20 муниципальных образований,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ru-RU" sz="13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PMingLiU" pitchFamily="18" charset="-120"/>
                <a:cs typeface="Times New Roman" panose="02020603050405020304" pitchFamily="18" charset="0"/>
              </a:rPr>
              <a:t>17 000 участников</a:t>
            </a:r>
            <a:endParaRPr kumimoji="1" lang="ru-RU" sz="13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PMingLiU" pitchFamily="18" charset="-120"/>
              <a:cs typeface="Times New Roman" panose="02020603050405020304" pitchFamily="18" charset="0"/>
            </a:endParaRPr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12" cstate="email">
            <a:lum bright="1000" contrast="22000"/>
          </a:blip>
          <a:srcRect/>
          <a:stretch>
            <a:fillRect/>
          </a:stretch>
        </p:blipFill>
        <p:spPr bwMode="auto">
          <a:xfrm>
            <a:off x="5605733" y="3517073"/>
            <a:ext cx="3137681" cy="1315236"/>
          </a:xfrm>
          <a:prstGeom prst="rect">
            <a:avLst/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9" name="Скругленный прямоугольник 8"/>
          <p:cNvSpPr/>
          <p:nvPr/>
        </p:nvSpPr>
        <p:spPr bwMode="auto">
          <a:xfrm>
            <a:off x="4685984" y="3706807"/>
            <a:ext cx="1663394" cy="294740"/>
          </a:xfrm>
          <a:prstGeom prst="roundRect">
            <a:avLst/>
          </a:prstGeom>
          <a:solidFill>
            <a:srgbClr val="C3F2F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ru-RU" sz="1050" b="1" i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PMingLiU" pitchFamily="18" charset="-120"/>
              </a:rPr>
              <a:t>г. Мурманск</a:t>
            </a:r>
            <a:endParaRPr kumimoji="1" lang="ru-RU" sz="1050" b="1" i="1" dirty="0">
              <a:solidFill>
                <a:schemeClr val="accent2">
                  <a:lumMod val="75000"/>
                </a:schemeClr>
              </a:solidFill>
              <a:latin typeface="Arial" charset="0"/>
              <a:ea typeface="PMingLiU" pitchFamily="18" charset="-12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 bwMode="auto">
          <a:xfrm>
            <a:off x="4685983" y="4190961"/>
            <a:ext cx="1663395" cy="294740"/>
          </a:xfrm>
          <a:prstGeom prst="roundRect">
            <a:avLst/>
          </a:prstGeom>
          <a:solidFill>
            <a:srgbClr val="C3F2F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ru-RU" sz="1050" b="1" i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PMingLiU" pitchFamily="18" charset="-120"/>
              </a:rPr>
              <a:t>г. Мончегорск</a:t>
            </a:r>
            <a:endParaRPr kumimoji="1" lang="ru-RU" sz="1050" b="1" i="1" dirty="0">
              <a:solidFill>
                <a:schemeClr val="accent2">
                  <a:lumMod val="75000"/>
                </a:schemeClr>
              </a:solidFill>
              <a:latin typeface="Arial" charset="0"/>
              <a:ea typeface="PMingLiU" pitchFamily="18" charset="-12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 bwMode="auto">
          <a:xfrm>
            <a:off x="4685983" y="4733804"/>
            <a:ext cx="1663395" cy="294740"/>
          </a:xfrm>
          <a:prstGeom prst="roundRect">
            <a:avLst/>
          </a:prstGeom>
          <a:solidFill>
            <a:srgbClr val="C3F2F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ru-RU" sz="1050" b="1" i="1" dirty="0" err="1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PMingLiU" pitchFamily="18" charset="-120"/>
              </a:rPr>
              <a:t>гп</a:t>
            </a:r>
            <a:r>
              <a:rPr kumimoji="1" lang="ru-RU" sz="1050" b="1" i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PMingLiU" pitchFamily="18" charset="-120"/>
              </a:rPr>
              <a:t> Кандалакша</a:t>
            </a:r>
            <a:endParaRPr kumimoji="1" lang="ru-RU" sz="1050" b="1" i="1" dirty="0">
              <a:solidFill>
                <a:schemeClr val="accent2">
                  <a:lumMod val="75000"/>
                </a:schemeClr>
              </a:solidFill>
              <a:latin typeface="Arial" charset="0"/>
              <a:ea typeface="PMingLiU" pitchFamily="18" charset="-12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 bwMode="auto">
          <a:xfrm>
            <a:off x="4685984" y="5227517"/>
            <a:ext cx="1663394" cy="294740"/>
          </a:xfrm>
          <a:prstGeom prst="roundRect">
            <a:avLst/>
          </a:prstGeom>
          <a:solidFill>
            <a:srgbClr val="C3F2F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ru-RU" sz="1050" b="1" i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PMingLiU" pitchFamily="18" charset="-120"/>
              </a:rPr>
              <a:t>ЗАТО г. Североморск</a:t>
            </a:r>
            <a:endParaRPr kumimoji="1" lang="ru-RU" sz="1050" b="1" i="1" dirty="0">
              <a:solidFill>
                <a:schemeClr val="accent2">
                  <a:lumMod val="75000"/>
                </a:schemeClr>
              </a:solidFill>
              <a:latin typeface="Arial" charset="0"/>
              <a:ea typeface="PMingLiU" pitchFamily="18" charset="-12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 bwMode="auto">
          <a:xfrm>
            <a:off x="7458136" y="1524157"/>
            <a:ext cx="1613600" cy="294740"/>
          </a:xfrm>
          <a:prstGeom prst="roundRect">
            <a:avLst/>
          </a:prstGeom>
          <a:solidFill>
            <a:srgbClr val="C3F2F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ru-RU" sz="1050" b="1" i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PMingLiU" pitchFamily="18" charset="-120"/>
              </a:rPr>
              <a:t>г. Апатиты</a:t>
            </a:r>
            <a:endParaRPr kumimoji="1" lang="ru-RU" sz="1050" b="1" i="1" dirty="0">
              <a:solidFill>
                <a:schemeClr val="accent2">
                  <a:lumMod val="75000"/>
                </a:schemeClr>
              </a:solidFill>
              <a:latin typeface="Arial" charset="0"/>
              <a:ea typeface="PMingLiU" pitchFamily="18" charset="-12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 bwMode="auto">
          <a:xfrm>
            <a:off x="7456242" y="1818897"/>
            <a:ext cx="1615494" cy="294740"/>
          </a:xfrm>
          <a:prstGeom prst="roundRect">
            <a:avLst/>
          </a:prstGeom>
          <a:solidFill>
            <a:srgbClr val="C3F2F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ru-RU" sz="1050" b="1" i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PMingLiU" pitchFamily="18" charset="-120"/>
              </a:rPr>
              <a:t>г. Кировск</a:t>
            </a:r>
            <a:endParaRPr kumimoji="1" lang="ru-RU" sz="1050" b="1" i="1" dirty="0">
              <a:solidFill>
                <a:schemeClr val="accent2">
                  <a:lumMod val="75000"/>
                </a:schemeClr>
              </a:solidFill>
              <a:latin typeface="Arial" charset="0"/>
              <a:ea typeface="PMingLiU" pitchFamily="18" charset="-12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 bwMode="auto">
          <a:xfrm>
            <a:off x="7464667" y="2123618"/>
            <a:ext cx="1614208" cy="294740"/>
          </a:xfrm>
          <a:prstGeom prst="roundRect">
            <a:avLst/>
          </a:prstGeom>
          <a:solidFill>
            <a:srgbClr val="C3F2F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ru-RU" sz="1050" b="1" i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PMingLiU" pitchFamily="18" charset="-120"/>
              </a:rPr>
              <a:t>г. Мончегорск</a:t>
            </a:r>
            <a:endParaRPr kumimoji="1" lang="ru-RU" sz="1050" b="1" i="1" dirty="0">
              <a:solidFill>
                <a:schemeClr val="accent2">
                  <a:lumMod val="75000"/>
                </a:schemeClr>
              </a:solidFill>
              <a:latin typeface="Arial" charset="0"/>
              <a:ea typeface="PMingLiU" pitchFamily="18" charset="-12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 bwMode="auto">
          <a:xfrm>
            <a:off x="7473092" y="2712566"/>
            <a:ext cx="1614208" cy="294740"/>
          </a:xfrm>
          <a:prstGeom prst="roundRect">
            <a:avLst/>
          </a:prstGeom>
          <a:solidFill>
            <a:srgbClr val="C3F2F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ru-RU" sz="1050" b="1" i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PMingLiU" pitchFamily="18" charset="-120"/>
              </a:rPr>
              <a:t>г. </a:t>
            </a:r>
            <a:r>
              <a:rPr kumimoji="1" lang="ru-RU" sz="1050" b="1" i="1" dirty="0" err="1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PMingLiU" pitchFamily="18" charset="-120"/>
              </a:rPr>
              <a:t>Ковдор</a:t>
            </a:r>
            <a:endParaRPr kumimoji="1" lang="ru-RU" sz="1050" b="1" i="1" dirty="0">
              <a:solidFill>
                <a:schemeClr val="accent2">
                  <a:lumMod val="75000"/>
                </a:schemeClr>
              </a:solidFill>
              <a:latin typeface="Arial" charset="0"/>
              <a:ea typeface="PMingLiU" pitchFamily="18" charset="-12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 bwMode="auto">
          <a:xfrm>
            <a:off x="7464667" y="2416697"/>
            <a:ext cx="1627271" cy="294740"/>
          </a:xfrm>
          <a:prstGeom prst="roundRect">
            <a:avLst/>
          </a:prstGeom>
          <a:solidFill>
            <a:srgbClr val="C3F2F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ru-RU" sz="1050" b="1" i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PMingLiU" pitchFamily="18" charset="-120"/>
              </a:rPr>
              <a:t>г. Полярные Зори</a:t>
            </a:r>
            <a:endParaRPr kumimoji="1" lang="ru-RU" sz="1050" b="1" i="1" dirty="0">
              <a:solidFill>
                <a:schemeClr val="accent2">
                  <a:lumMod val="75000"/>
                </a:schemeClr>
              </a:solidFill>
              <a:latin typeface="Arial" charset="0"/>
              <a:ea typeface="PMingLiU" pitchFamily="18" charset="-12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 bwMode="auto">
          <a:xfrm>
            <a:off x="7473092" y="3024675"/>
            <a:ext cx="1614208" cy="294740"/>
          </a:xfrm>
          <a:prstGeom prst="roundRect">
            <a:avLst/>
          </a:prstGeom>
          <a:solidFill>
            <a:srgbClr val="C3F2F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ru-RU" sz="1050" b="1" i="1" dirty="0" err="1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PMingLiU" pitchFamily="18" charset="-120"/>
              </a:rPr>
              <a:t>гп</a:t>
            </a:r>
            <a:r>
              <a:rPr kumimoji="1" lang="ru-RU" sz="1050" b="1" i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PMingLiU" pitchFamily="18" charset="-120"/>
              </a:rPr>
              <a:t> Кандалакша</a:t>
            </a:r>
            <a:endParaRPr kumimoji="1" lang="ru-RU" sz="1050" b="1" i="1" dirty="0">
              <a:solidFill>
                <a:schemeClr val="accent2">
                  <a:lumMod val="75000"/>
                </a:schemeClr>
              </a:solidFill>
              <a:latin typeface="Arial" charset="0"/>
              <a:ea typeface="PMingLiU" pitchFamily="18" charset="-120"/>
            </a:endParaRPr>
          </a:p>
        </p:txBody>
      </p:sp>
      <p:pic>
        <p:nvPicPr>
          <p:cNvPr id="42" name="Picture 5" descr="http://mpr.gov-murman.ru/upload/resize_cache/iblock/c7b/300_200_1/kartinka.jp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614" y="2364630"/>
            <a:ext cx="1491575" cy="97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M:\02-Управление ЭиП\Отдел ООС\Год экологии 2017\КОНКУРСЫ_ГОД ЭКОЛОГИИ\КОНКУРС ФОТОГРАФИЙ ООПТ\ФОТОГРАФИИ УЧАСТНИКОВ\002_2017.02.01_Субач Геннадий\belaya_ptica.jp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1574316" y="2364630"/>
            <a:ext cx="1446303" cy="9858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4" name="Picture 3" descr="\\amo\pub\User\IOGV30\02-Управление ЭиП\Отдел ООС\Год экологии 2017\КОНКУРСЫ_ГОД ЭКОЛОГИИ\КОНКУРС ДЕТСКОГО РИСУНКА КРАСНАЯ КНИГА\Рисунки для сайта\Павлидис Никита_Северные олени.JPG"/>
          <p:cNvPicPr>
            <a:picLocks noChangeAspect="1" noChangeArrowheads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020619" y="2364630"/>
            <a:ext cx="1427746" cy="985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94022553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PMingLiU"/>
        <a:cs typeface=""/>
      </a:majorFont>
      <a:minorFont>
        <a:latin typeface="Arial"/>
        <a:ea typeface="PMingLiU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PMingLiU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PMingLiU" pitchFamily="18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>
          <a:noFill/>
        </a:ln>
      </a:spPr>
      <a:bodyPr wrap="square" rtlCol="0">
        <a:spAutoFit/>
      </a:bodyPr>
      <a:lstStyle>
        <a:defPPr algn="ctr">
          <a:defRPr sz="1400" dirty="0" smtClean="0">
            <a:solidFill>
              <a:schemeClr val="tx1"/>
            </a:solidFill>
            <a:latin typeface="Arial Unicode MS" pitchFamily="34" charset="-128"/>
            <a:ea typeface="Arial Unicode MS" pitchFamily="34" charset="-128"/>
            <a:cs typeface="Arial Unicode MS" pitchFamily="34" charset="-128"/>
          </a:defRPr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txDef>
  </a:objectDefaults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8782</TotalTime>
  <Words>667</Words>
  <Application>Microsoft Office PowerPoint</Application>
  <PresentationFormat>Экран (4:3)</PresentationFormat>
  <Paragraphs>178</Paragraphs>
  <Slides>11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預設簡報設計</vt:lpstr>
      <vt:lpstr>4_Тема Office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Шулина М.В.</dc:creator>
  <cp:lastModifiedBy>Тылычко Степан Николаевич</cp:lastModifiedBy>
  <cp:revision>446</cp:revision>
  <cp:lastPrinted>2016-12-15T14:26:50Z</cp:lastPrinted>
  <dcterms:created xsi:type="dcterms:W3CDTF">2016-09-23T10:02:45Z</dcterms:created>
  <dcterms:modified xsi:type="dcterms:W3CDTF">2017-12-21T06:31:28Z</dcterms:modified>
</cp:coreProperties>
</file>